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Inter" panose="020B0604020202020204" charset="0"/>
      <p:regular r:id="rId13"/>
    </p:embeddedFont>
    <p:embeddedFont>
      <p:font typeface="Inter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11.12.2025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2403873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Vulnerability Assessment: ASTRA Project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4543871"/>
            <a:ext cx="9445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Submitted by: Ahmer Ayaz, Bashir Ahmed, Taha Juzar, Ahmad Amjad, Sagar Kumar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5770066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Faculty: FCSE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2238" y="6542634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Submitted to: Lecturer Sir Ahmed Nawaz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92238" y="7315200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Date: December 07,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18288000" cy="3227338"/>
            <a:chOff x="0" y="0"/>
            <a:chExt cx="24384000" cy="4303117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303141"/>
            </a:xfrm>
            <a:custGeom>
              <a:avLst/>
              <a:gdLst/>
              <a:ahLst/>
              <a:cxnLst/>
              <a:rect l="l" t="t" r="r" b="b"/>
              <a:pathLst>
                <a:path w="24384000" h="4303141">
                  <a:moveTo>
                    <a:pt x="0" y="0"/>
                  </a:moveTo>
                  <a:lnTo>
                    <a:pt x="24384000" y="0"/>
                  </a:lnTo>
                  <a:lnTo>
                    <a:pt x="24384000" y="4303141"/>
                  </a:lnTo>
                  <a:lnTo>
                    <a:pt x="0" y="4303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5" b="-24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03535" y="3919389"/>
            <a:ext cx="10071199" cy="825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50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Conclusion &amp; GitHub Repository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03535" y="5046761"/>
            <a:ext cx="16480929" cy="912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ASTRA project successfully simulated a complete Cyber Security lifecycle, integrating offensive and defensive architectures with automated reporting.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898772" y="6244381"/>
            <a:ext cx="8120955" cy="1929259"/>
            <a:chOff x="0" y="0"/>
            <a:chExt cx="10827940" cy="2572345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10815193" cy="2559685"/>
            </a:xfrm>
            <a:custGeom>
              <a:avLst/>
              <a:gdLst/>
              <a:ahLst/>
              <a:cxnLst/>
              <a:rect l="l" t="t" r="r" b="b"/>
              <a:pathLst>
                <a:path w="10815193" h="2559685">
                  <a:moveTo>
                    <a:pt x="0" y="826262"/>
                  </a:moveTo>
                  <a:cubicBezTo>
                    <a:pt x="0" y="369951"/>
                    <a:pt x="371348" y="0"/>
                    <a:pt x="829310" y="0"/>
                  </a:cubicBezTo>
                  <a:lnTo>
                    <a:pt x="9985883" y="0"/>
                  </a:lnTo>
                  <a:cubicBezTo>
                    <a:pt x="10443972" y="0"/>
                    <a:pt x="10815193" y="369951"/>
                    <a:pt x="10815193" y="826262"/>
                  </a:cubicBezTo>
                  <a:lnTo>
                    <a:pt x="10815193" y="1733423"/>
                  </a:lnTo>
                  <a:cubicBezTo>
                    <a:pt x="10815193" y="2189734"/>
                    <a:pt x="10443845" y="2559685"/>
                    <a:pt x="9985883" y="2559685"/>
                  </a:cubicBezTo>
                  <a:lnTo>
                    <a:pt x="829310" y="2559685"/>
                  </a:lnTo>
                  <a:cubicBezTo>
                    <a:pt x="371348" y="2559685"/>
                    <a:pt x="0" y="2189734"/>
                    <a:pt x="0" y="1733423"/>
                  </a:cubicBez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0"/>
              <a:ext cx="10827893" cy="2572385"/>
            </a:xfrm>
            <a:custGeom>
              <a:avLst/>
              <a:gdLst/>
              <a:ahLst/>
              <a:cxnLst/>
              <a:rect l="l" t="t" r="r" b="b"/>
              <a:pathLst>
                <a:path w="10827893" h="2572385">
                  <a:moveTo>
                    <a:pt x="0" y="832612"/>
                  </a:moveTo>
                  <a:cubicBezTo>
                    <a:pt x="0" y="372745"/>
                    <a:pt x="374142" y="0"/>
                    <a:pt x="835660" y="0"/>
                  </a:cubicBezTo>
                  <a:lnTo>
                    <a:pt x="9992233" y="0"/>
                  </a:lnTo>
                  <a:lnTo>
                    <a:pt x="9992233" y="6350"/>
                  </a:lnTo>
                  <a:lnTo>
                    <a:pt x="9992233" y="0"/>
                  </a:lnTo>
                  <a:cubicBezTo>
                    <a:pt x="10453751" y="0"/>
                    <a:pt x="10827893" y="372745"/>
                    <a:pt x="10827893" y="832612"/>
                  </a:cubicBezTo>
                  <a:lnTo>
                    <a:pt x="10821543" y="832612"/>
                  </a:lnTo>
                  <a:lnTo>
                    <a:pt x="10827893" y="832612"/>
                  </a:lnTo>
                  <a:lnTo>
                    <a:pt x="10827893" y="1739773"/>
                  </a:lnTo>
                  <a:lnTo>
                    <a:pt x="10821543" y="1739773"/>
                  </a:lnTo>
                  <a:lnTo>
                    <a:pt x="10827893" y="1739773"/>
                  </a:lnTo>
                  <a:cubicBezTo>
                    <a:pt x="10827893" y="2199640"/>
                    <a:pt x="10453751" y="2572385"/>
                    <a:pt x="9992233" y="2572385"/>
                  </a:cubicBezTo>
                  <a:lnTo>
                    <a:pt x="9992233" y="2566035"/>
                  </a:lnTo>
                  <a:lnTo>
                    <a:pt x="9992233" y="2572385"/>
                  </a:lnTo>
                  <a:lnTo>
                    <a:pt x="835660" y="2572385"/>
                  </a:lnTo>
                  <a:lnTo>
                    <a:pt x="835660" y="2566035"/>
                  </a:lnTo>
                  <a:lnTo>
                    <a:pt x="835660" y="2572385"/>
                  </a:lnTo>
                  <a:cubicBezTo>
                    <a:pt x="374142" y="2572385"/>
                    <a:pt x="0" y="2199640"/>
                    <a:pt x="0" y="1739773"/>
                  </a:cubicBezTo>
                  <a:lnTo>
                    <a:pt x="0" y="832612"/>
                  </a:lnTo>
                  <a:lnTo>
                    <a:pt x="6350" y="832612"/>
                  </a:lnTo>
                  <a:lnTo>
                    <a:pt x="0" y="832612"/>
                  </a:lnTo>
                  <a:moveTo>
                    <a:pt x="12700" y="832612"/>
                  </a:moveTo>
                  <a:lnTo>
                    <a:pt x="12700" y="1739773"/>
                  </a:lnTo>
                  <a:lnTo>
                    <a:pt x="6350" y="1739773"/>
                  </a:lnTo>
                  <a:lnTo>
                    <a:pt x="12700" y="1739773"/>
                  </a:lnTo>
                  <a:cubicBezTo>
                    <a:pt x="12700" y="2192528"/>
                    <a:pt x="381127" y="2559685"/>
                    <a:pt x="835660" y="2559685"/>
                  </a:cubicBezTo>
                  <a:lnTo>
                    <a:pt x="9992233" y="2559685"/>
                  </a:lnTo>
                  <a:cubicBezTo>
                    <a:pt x="10446765" y="2559685"/>
                    <a:pt x="10815193" y="2192528"/>
                    <a:pt x="10815193" y="1739773"/>
                  </a:cubicBezTo>
                  <a:lnTo>
                    <a:pt x="10815193" y="832612"/>
                  </a:lnTo>
                  <a:cubicBezTo>
                    <a:pt x="10815193" y="379857"/>
                    <a:pt x="10446766" y="12700"/>
                    <a:pt x="9992233" y="12700"/>
                  </a:cubicBezTo>
                  <a:lnTo>
                    <a:pt x="835660" y="12700"/>
                  </a:lnTo>
                  <a:lnTo>
                    <a:pt x="835660" y="6350"/>
                  </a:lnTo>
                  <a:lnTo>
                    <a:pt x="835660" y="12700"/>
                  </a:lnTo>
                  <a:cubicBezTo>
                    <a:pt x="381127" y="12700"/>
                    <a:pt x="12700" y="379857"/>
                    <a:pt x="12700" y="832612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171129" y="6507212"/>
            <a:ext cx="4645670" cy="412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Learning Outcomes Achieved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71129" y="6989266"/>
            <a:ext cx="7576245" cy="498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Architecting, exploiting, and defending enterprise systems.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268271" y="6244381"/>
            <a:ext cx="8120955" cy="1929259"/>
            <a:chOff x="0" y="0"/>
            <a:chExt cx="10827940" cy="2572345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10815193" cy="2559685"/>
            </a:xfrm>
            <a:custGeom>
              <a:avLst/>
              <a:gdLst/>
              <a:ahLst/>
              <a:cxnLst/>
              <a:rect l="l" t="t" r="r" b="b"/>
              <a:pathLst>
                <a:path w="10815193" h="2559685">
                  <a:moveTo>
                    <a:pt x="0" y="826262"/>
                  </a:moveTo>
                  <a:cubicBezTo>
                    <a:pt x="0" y="369951"/>
                    <a:pt x="371348" y="0"/>
                    <a:pt x="829310" y="0"/>
                  </a:cubicBezTo>
                  <a:lnTo>
                    <a:pt x="9985883" y="0"/>
                  </a:lnTo>
                  <a:cubicBezTo>
                    <a:pt x="10443972" y="0"/>
                    <a:pt x="10815193" y="369951"/>
                    <a:pt x="10815193" y="826262"/>
                  </a:cubicBezTo>
                  <a:lnTo>
                    <a:pt x="10815193" y="1733423"/>
                  </a:lnTo>
                  <a:cubicBezTo>
                    <a:pt x="10815193" y="2189734"/>
                    <a:pt x="10443845" y="2559685"/>
                    <a:pt x="9985883" y="2559685"/>
                  </a:cubicBezTo>
                  <a:lnTo>
                    <a:pt x="829310" y="2559685"/>
                  </a:lnTo>
                  <a:cubicBezTo>
                    <a:pt x="371348" y="2559685"/>
                    <a:pt x="0" y="2189734"/>
                    <a:pt x="0" y="1733423"/>
                  </a:cubicBez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10827893" cy="2572385"/>
            </a:xfrm>
            <a:custGeom>
              <a:avLst/>
              <a:gdLst/>
              <a:ahLst/>
              <a:cxnLst/>
              <a:rect l="l" t="t" r="r" b="b"/>
              <a:pathLst>
                <a:path w="10827893" h="2572385">
                  <a:moveTo>
                    <a:pt x="0" y="832612"/>
                  </a:moveTo>
                  <a:cubicBezTo>
                    <a:pt x="0" y="372745"/>
                    <a:pt x="374142" y="0"/>
                    <a:pt x="835660" y="0"/>
                  </a:cubicBezTo>
                  <a:lnTo>
                    <a:pt x="9992233" y="0"/>
                  </a:lnTo>
                  <a:lnTo>
                    <a:pt x="9992233" y="6350"/>
                  </a:lnTo>
                  <a:lnTo>
                    <a:pt x="9992233" y="0"/>
                  </a:lnTo>
                  <a:cubicBezTo>
                    <a:pt x="10453751" y="0"/>
                    <a:pt x="10827893" y="372745"/>
                    <a:pt x="10827893" y="832612"/>
                  </a:cubicBezTo>
                  <a:lnTo>
                    <a:pt x="10821543" y="832612"/>
                  </a:lnTo>
                  <a:lnTo>
                    <a:pt x="10827893" y="832612"/>
                  </a:lnTo>
                  <a:lnTo>
                    <a:pt x="10827893" y="1739773"/>
                  </a:lnTo>
                  <a:lnTo>
                    <a:pt x="10821543" y="1739773"/>
                  </a:lnTo>
                  <a:lnTo>
                    <a:pt x="10827893" y="1739773"/>
                  </a:lnTo>
                  <a:cubicBezTo>
                    <a:pt x="10827893" y="2199640"/>
                    <a:pt x="10453751" y="2572385"/>
                    <a:pt x="9992233" y="2572385"/>
                  </a:cubicBezTo>
                  <a:lnTo>
                    <a:pt x="9992233" y="2566035"/>
                  </a:lnTo>
                  <a:lnTo>
                    <a:pt x="9992233" y="2572385"/>
                  </a:lnTo>
                  <a:lnTo>
                    <a:pt x="835660" y="2572385"/>
                  </a:lnTo>
                  <a:lnTo>
                    <a:pt x="835660" y="2566035"/>
                  </a:lnTo>
                  <a:lnTo>
                    <a:pt x="835660" y="2572385"/>
                  </a:lnTo>
                  <a:cubicBezTo>
                    <a:pt x="374142" y="2572385"/>
                    <a:pt x="0" y="2199640"/>
                    <a:pt x="0" y="1739773"/>
                  </a:cubicBezTo>
                  <a:lnTo>
                    <a:pt x="0" y="832612"/>
                  </a:lnTo>
                  <a:lnTo>
                    <a:pt x="6350" y="832612"/>
                  </a:lnTo>
                  <a:lnTo>
                    <a:pt x="0" y="832612"/>
                  </a:lnTo>
                  <a:moveTo>
                    <a:pt x="12700" y="832612"/>
                  </a:moveTo>
                  <a:lnTo>
                    <a:pt x="12700" y="1739773"/>
                  </a:lnTo>
                  <a:lnTo>
                    <a:pt x="6350" y="1739773"/>
                  </a:lnTo>
                  <a:lnTo>
                    <a:pt x="12700" y="1739773"/>
                  </a:lnTo>
                  <a:cubicBezTo>
                    <a:pt x="12700" y="2192528"/>
                    <a:pt x="381127" y="2559685"/>
                    <a:pt x="835660" y="2559685"/>
                  </a:cubicBezTo>
                  <a:lnTo>
                    <a:pt x="9992233" y="2559685"/>
                  </a:lnTo>
                  <a:cubicBezTo>
                    <a:pt x="10446765" y="2559685"/>
                    <a:pt x="10815193" y="2192528"/>
                    <a:pt x="10815193" y="1739773"/>
                  </a:cubicBezTo>
                  <a:lnTo>
                    <a:pt x="10815193" y="832612"/>
                  </a:lnTo>
                  <a:cubicBezTo>
                    <a:pt x="10815193" y="379857"/>
                    <a:pt x="10446766" y="12700"/>
                    <a:pt x="9992233" y="12700"/>
                  </a:cubicBezTo>
                  <a:lnTo>
                    <a:pt x="835660" y="12700"/>
                  </a:lnTo>
                  <a:lnTo>
                    <a:pt x="835660" y="6350"/>
                  </a:lnTo>
                  <a:lnTo>
                    <a:pt x="835660" y="12700"/>
                  </a:lnTo>
                  <a:cubicBezTo>
                    <a:pt x="381127" y="12700"/>
                    <a:pt x="12700" y="379857"/>
                    <a:pt x="12700" y="832612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540628" y="6507212"/>
            <a:ext cx="3227337" cy="412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Advanced Tooling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540628" y="6989266"/>
            <a:ext cx="7576245" cy="912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Implementation of a custom Python automation pipeline and dashboarding.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03535" y="8373516"/>
            <a:ext cx="16480929" cy="498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Explore the project code and documentation: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03535" y="9077027"/>
            <a:ext cx="16480929" cy="498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AhmedAmjad01/VA-Project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833711"/>
            <a:ext cx="12371486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Executive Summary: ASTRA Project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3229570"/>
            <a:ext cx="16303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ASTRA project simulated a corporate infrastructure to execute a full vulnerability management lifecycle, transitioning students into security analysts.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92238" y="4966692"/>
            <a:ext cx="5245447" cy="3457872"/>
            <a:chOff x="0" y="0"/>
            <a:chExt cx="6993930" cy="461049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93890" cy="4610481"/>
            </a:xfrm>
            <a:custGeom>
              <a:avLst/>
              <a:gdLst/>
              <a:ahLst/>
              <a:cxnLst/>
              <a:rect l="l" t="t" r="r" b="b"/>
              <a:pathLst>
                <a:path w="6993890" h="4610481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750050" y="0"/>
                  </a:lnTo>
                  <a:cubicBezTo>
                    <a:pt x="6884670" y="0"/>
                    <a:pt x="6993890" y="109220"/>
                    <a:pt x="6993890" y="243840"/>
                  </a:cubicBezTo>
                  <a:lnTo>
                    <a:pt x="6993890" y="4366641"/>
                  </a:lnTo>
                  <a:cubicBezTo>
                    <a:pt x="6993890" y="4501261"/>
                    <a:pt x="6884670" y="4610481"/>
                    <a:pt x="6750050" y="4610481"/>
                  </a:cubicBezTo>
                  <a:lnTo>
                    <a:pt x="243840" y="4610481"/>
                  </a:lnTo>
                  <a:cubicBezTo>
                    <a:pt x="109220" y="4610481"/>
                    <a:pt x="0" y="4501261"/>
                    <a:pt x="0" y="4366641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4928592"/>
            <a:ext cx="5245447" cy="152400"/>
            <a:chOff x="0" y="0"/>
            <a:chExt cx="6993930" cy="203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93890" cy="203200"/>
            </a:xfrm>
            <a:custGeom>
              <a:avLst/>
              <a:gdLst/>
              <a:ahLst/>
              <a:cxnLst/>
              <a:rect l="l" t="t" r="r" b="b"/>
              <a:pathLst>
                <a:path w="6993890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6892290" y="0"/>
                  </a:lnTo>
                  <a:cubicBezTo>
                    <a:pt x="6948424" y="0"/>
                    <a:pt x="6993890" y="45466"/>
                    <a:pt x="6993890" y="101600"/>
                  </a:cubicBezTo>
                  <a:cubicBezTo>
                    <a:pt x="6993890" y="157734"/>
                    <a:pt x="6948424" y="203200"/>
                    <a:pt x="6892290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189610" y="4541490"/>
            <a:ext cx="850552" cy="850552"/>
            <a:chOff x="0" y="0"/>
            <a:chExt cx="1134070" cy="113407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44701" y="4649391"/>
            <a:ext cx="340221" cy="529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50"/>
              </a:lnSpc>
            </a:pPr>
            <a:r>
              <a:rPr lang="en-US" sz="2625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3855" y="5656361"/>
            <a:ext cx="3673376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Offensive Operations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3855" y="6202710"/>
            <a:ext cx="4602212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Executed complex exploit chains: SQL Injection, XSS, Buffer Overflows.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6521202" y="4966692"/>
            <a:ext cx="5245447" cy="3457872"/>
            <a:chOff x="0" y="0"/>
            <a:chExt cx="6993930" cy="461049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993890" cy="4610481"/>
            </a:xfrm>
            <a:custGeom>
              <a:avLst/>
              <a:gdLst/>
              <a:ahLst/>
              <a:cxnLst/>
              <a:rect l="l" t="t" r="r" b="b"/>
              <a:pathLst>
                <a:path w="6993890" h="4610481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750050" y="0"/>
                  </a:lnTo>
                  <a:cubicBezTo>
                    <a:pt x="6884670" y="0"/>
                    <a:pt x="6993890" y="109220"/>
                    <a:pt x="6993890" y="243840"/>
                  </a:cubicBezTo>
                  <a:lnTo>
                    <a:pt x="6993890" y="4366641"/>
                  </a:lnTo>
                  <a:cubicBezTo>
                    <a:pt x="6993890" y="4501261"/>
                    <a:pt x="6884670" y="4610481"/>
                    <a:pt x="6750050" y="4610481"/>
                  </a:cubicBezTo>
                  <a:lnTo>
                    <a:pt x="243840" y="4610481"/>
                  </a:lnTo>
                  <a:cubicBezTo>
                    <a:pt x="109220" y="4610481"/>
                    <a:pt x="0" y="4501261"/>
                    <a:pt x="0" y="4366641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521202" y="4928592"/>
            <a:ext cx="5245447" cy="152400"/>
            <a:chOff x="0" y="0"/>
            <a:chExt cx="6993930" cy="2032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993890" cy="203200"/>
            </a:xfrm>
            <a:custGeom>
              <a:avLst/>
              <a:gdLst/>
              <a:ahLst/>
              <a:cxnLst/>
              <a:rect l="l" t="t" r="r" b="b"/>
              <a:pathLst>
                <a:path w="6993890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6892290" y="0"/>
                  </a:lnTo>
                  <a:cubicBezTo>
                    <a:pt x="6948424" y="0"/>
                    <a:pt x="6993890" y="45466"/>
                    <a:pt x="6993890" y="101600"/>
                  </a:cubicBezTo>
                  <a:cubicBezTo>
                    <a:pt x="6993890" y="157734"/>
                    <a:pt x="6948424" y="203200"/>
                    <a:pt x="6892290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718575" y="4541490"/>
            <a:ext cx="850552" cy="850552"/>
            <a:chOff x="0" y="0"/>
            <a:chExt cx="1134070" cy="113407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973666" y="4649391"/>
            <a:ext cx="340221" cy="529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50"/>
              </a:lnSpc>
            </a:pPr>
            <a:r>
              <a:rPr lang="en-US" sz="2625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842820" y="5656361"/>
            <a:ext cx="3741092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Defensive Operations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842820" y="6202710"/>
            <a:ext cx="4602212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Deployed Active Defense with Snort IDS and a custom Next-Generation Firewall (NGFW).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2050166" y="4966692"/>
            <a:ext cx="5245447" cy="3457872"/>
            <a:chOff x="0" y="0"/>
            <a:chExt cx="6993930" cy="461049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993890" cy="4610481"/>
            </a:xfrm>
            <a:custGeom>
              <a:avLst/>
              <a:gdLst/>
              <a:ahLst/>
              <a:cxnLst/>
              <a:rect l="l" t="t" r="r" b="b"/>
              <a:pathLst>
                <a:path w="6993890" h="4610481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750050" y="0"/>
                  </a:lnTo>
                  <a:cubicBezTo>
                    <a:pt x="6884670" y="0"/>
                    <a:pt x="6993890" y="109220"/>
                    <a:pt x="6993890" y="243840"/>
                  </a:cubicBezTo>
                  <a:lnTo>
                    <a:pt x="6993890" y="4366641"/>
                  </a:lnTo>
                  <a:cubicBezTo>
                    <a:pt x="6993890" y="4501261"/>
                    <a:pt x="6884670" y="4610481"/>
                    <a:pt x="6750050" y="4610481"/>
                  </a:cubicBezTo>
                  <a:lnTo>
                    <a:pt x="243840" y="4610481"/>
                  </a:lnTo>
                  <a:cubicBezTo>
                    <a:pt x="109220" y="4610481"/>
                    <a:pt x="0" y="4501261"/>
                    <a:pt x="0" y="4366641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2050166" y="4928592"/>
            <a:ext cx="5245447" cy="152400"/>
            <a:chOff x="0" y="0"/>
            <a:chExt cx="6993930" cy="2032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993890" cy="203200"/>
            </a:xfrm>
            <a:custGeom>
              <a:avLst/>
              <a:gdLst/>
              <a:ahLst/>
              <a:cxnLst/>
              <a:rect l="l" t="t" r="r" b="b"/>
              <a:pathLst>
                <a:path w="6993890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6892290" y="0"/>
                  </a:lnTo>
                  <a:cubicBezTo>
                    <a:pt x="6948424" y="0"/>
                    <a:pt x="6993890" y="45466"/>
                    <a:pt x="6993890" y="101600"/>
                  </a:cubicBezTo>
                  <a:cubicBezTo>
                    <a:pt x="6993890" y="157734"/>
                    <a:pt x="6948424" y="203200"/>
                    <a:pt x="6892290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4247540" y="4541490"/>
            <a:ext cx="850553" cy="850552"/>
            <a:chOff x="0" y="0"/>
            <a:chExt cx="1134070" cy="113407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4502631" y="4649391"/>
            <a:ext cx="340221" cy="529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50"/>
              </a:lnSpc>
            </a:pPr>
            <a:r>
              <a:rPr lang="en-US" sz="2625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3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371784" y="565636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Automation &amp; GRC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371784" y="6202710"/>
            <a:ext cx="4602213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Developed a dashboard for risk visualization and automated vulnerability scoring, mapped to NIST 800-53 and ISO 27001.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18288000" cy="3544044"/>
            <a:chOff x="0" y="0"/>
            <a:chExt cx="24384000" cy="472539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725416"/>
            </a:xfrm>
            <a:custGeom>
              <a:avLst/>
              <a:gdLst/>
              <a:ahLst/>
              <a:cxnLst/>
              <a:rect l="l" t="t" r="r" b="b"/>
              <a:pathLst>
                <a:path w="24384000" h="4725416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" r="-10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92238" y="5777656"/>
            <a:ext cx="10440591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Architecture Overview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7031683"/>
            <a:ext cx="16303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We designed a hybrid architecture using Kali Linux as the attack node and Dockerized containers to simulate a scalable enterprise network. "ASTRA-V," a custom-built vulnerable web application, served as the critical business portal.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233041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Network Topology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5" y="2709862"/>
            <a:ext cx="5254973" cy="3249960"/>
            <a:chOff x="0" y="0"/>
            <a:chExt cx="7006630" cy="4333280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93890" cy="4320540"/>
            </a:xfrm>
            <a:custGeom>
              <a:avLst/>
              <a:gdLst/>
              <a:ahLst/>
              <a:cxnLst/>
              <a:rect l="l" t="t" r="r" b="b"/>
              <a:pathLst>
                <a:path w="6993890" h="4320540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161790"/>
                  </a:lnTo>
                  <a:cubicBezTo>
                    <a:pt x="6993890" y="4249420"/>
                    <a:pt x="6922770" y="4320540"/>
                    <a:pt x="6834886" y="4320540"/>
                  </a:cubicBezTo>
                  <a:lnTo>
                    <a:pt x="159004" y="4320540"/>
                  </a:lnTo>
                  <a:cubicBezTo>
                    <a:pt x="71120" y="4320540"/>
                    <a:pt x="0" y="4249547"/>
                    <a:pt x="0" y="4161790"/>
                  </a:cubicBez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7006717" cy="4333240"/>
            </a:xfrm>
            <a:custGeom>
              <a:avLst/>
              <a:gdLst/>
              <a:ahLst/>
              <a:cxnLst/>
              <a:rect l="l" t="t" r="r" b="b"/>
              <a:pathLst>
                <a:path w="7006717" h="4333240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4168140"/>
                  </a:lnTo>
                  <a:lnTo>
                    <a:pt x="7000367" y="4168140"/>
                  </a:lnTo>
                  <a:lnTo>
                    <a:pt x="7006717" y="4168140"/>
                  </a:lnTo>
                  <a:cubicBezTo>
                    <a:pt x="7006717" y="4259326"/>
                    <a:pt x="6932676" y="4333240"/>
                    <a:pt x="6841363" y="4333240"/>
                  </a:cubicBezTo>
                  <a:lnTo>
                    <a:pt x="6841363" y="4326890"/>
                  </a:lnTo>
                  <a:lnTo>
                    <a:pt x="6841363" y="4333240"/>
                  </a:lnTo>
                  <a:lnTo>
                    <a:pt x="165354" y="4333240"/>
                  </a:lnTo>
                  <a:lnTo>
                    <a:pt x="165354" y="4326890"/>
                  </a:lnTo>
                  <a:lnTo>
                    <a:pt x="165354" y="4333240"/>
                  </a:lnTo>
                  <a:cubicBezTo>
                    <a:pt x="74041" y="4333240"/>
                    <a:pt x="0" y="4259326"/>
                    <a:pt x="0" y="4168140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168140"/>
                  </a:lnTo>
                  <a:lnTo>
                    <a:pt x="6350" y="4168140"/>
                  </a:lnTo>
                  <a:lnTo>
                    <a:pt x="12700" y="4168140"/>
                  </a:lnTo>
                  <a:cubicBezTo>
                    <a:pt x="12700" y="4252341"/>
                    <a:pt x="81026" y="4320540"/>
                    <a:pt x="165354" y="4320540"/>
                  </a:cubicBezTo>
                  <a:lnTo>
                    <a:pt x="6841363" y="4320540"/>
                  </a:lnTo>
                  <a:cubicBezTo>
                    <a:pt x="6925691" y="4320540"/>
                    <a:pt x="6994017" y="4252341"/>
                    <a:pt x="6994017" y="4168140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363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85280" y="3007667"/>
            <a:ext cx="850552" cy="850552"/>
            <a:chOff x="0" y="0"/>
            <a:chExt cx="1134070" cy="113407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2" name="Freeform 12" descr="preencoded.png"/>
          <p:cNvSpPr/>
          <p:nvPr/>
        </p:nvSpPr>
        <p:spPr>
          <a:xfrm>
            <a:off x="1519238" y="3241476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7" y="0"/>
                </a:lnTo>
                <a:lnTo>
                  <a:pt x="382637" y="382638"/>
                </a:lnTo>
                <a:lnTo>
                  <a:pt x="0" y="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439" r="-2439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3" name="TextBox 13"/>
          <p:cNvSpPr txBox="1"/>
          <p:nvPr/>
        </p:nvSpPr>
        <p:spPr>
          <a:xfrm>
            <a:off x="1285280" y="4122688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Attacker Node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5280" y="4669036"/>
            <a:ext cx="465936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Kali Linux (Nmap, Metasploit, Burp Suite, Snort).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516440" y="2709862"/>
            <a:ext cx="5254973" cy="3249960"/>
            <a:chOff x="0" y="0"/>
            <a:chExt cx="7006630" cy="4333280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6993890" cy="4320540"/>
            </a:xfrm>
            <a:custGeom>
              <a:avLst/>
              <a:gdLst/>
              <a:ahLst/>
              <a:cxnLst/>
              <a:rect l="l" t="t" r="r" b="b"/>
              <a:pathLst>
                <a:path w="6993890" h="4320540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161790"/>
                  </a:lnTo>
                  <a:cubicBezTo>
                    <a:pt x="6993890" y="4249420"/>
                    <a:pt x="6922770" y="4320540"/>
                    <a:pt x="6834886" y="4320540"/>
                  </a:cubicBezTo>
                  <a:lnTo>
                    <a:pt x="159004" y="4320540"/>
                  </a:lnTo>
                  <a:cubicBezTo>
                    <a:pt x="71120" y="4320540"/>
                    <a:pt x="0" y="4249547"/>
                    <a:pt x="0" y="4161790"/>
                  </a:cubicBez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7006717" cy="4333240"/>
            </a:xfrm>
            <a:custGeom>
              <a:avLst/>
              <a:gdLst/>
              <a:ahLst/>
              <a:cxnLst/>
              <a:rect l="l" t="t" r="r" b="b"/>
              <a:pathLst>
                <a:path w="7006717" h="4333240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4168140"/>
                  </a:lnTo>
                  <a:lnTo>
                    <a:pt x="7000367" y="4168140"/>
                  </a:lnTo>
                  <a:lnTo>
                    <a:pt x="7006717" y="4168140"/>
                  </a:lnTo>
                  <a:cubicBezTo>
                    <a:pt x="7006717" y="4259326"/>
                    <a:pt x="6932676" y="4333240"/>
                    <a:pt x="6841363" y="4333240"/>
                  </a:cubicBezTo>
                  <a:lnTo>
                    <a:pt x="6841363" y="4326890"/>
                  </a:lnTo>
                  <a:lnTo>
                    <a:pt x="6841363" y="4333240"/>
                  </a:lnTo>
                  <a:lnTo>
                    <a:pt x="165354" y="4333240"/>
                  </a:lnTo>
                  <a:lnTo>
                    <a:pt x="165354" y="4326890"/>
                  </a:lnTo>
                  <a:lnTo>
                    <a:pt x="165354" y="4333240"/>
                  </a:lnTo>
                  <a:cubicBezTo>
                    <a:pt x="74041" y="4333240"/>
                    <a:pt x="0" y="4259326"/>
                    <a:pt x="0" y="4168140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168140"/>
                  </a:lnTo>
                  <a:lnTo>
                    <a:pt x="6350" y="4168140"/>
                  </a:lnTo>
                  <a:lnTo>
                    <a:pt x="12700" y="4168140"/>
                  </a:lnTo>
                  <a:cubicBezTo>
                    <a:pt x="12700" y="4252341"/>
                    <a:pt x="81026" y="4320540"/>
                    <a:pt x="165354" y="4320540"/>
                  </a:cubicBezTo>
                  <a:lnTo>
                    <a:pt x="6841363" y="4320540"/>
                  </a:lnTo>
                  <a:cubicBezTo>
                    <a:pt x="6925691" y="4320540"/>
                    <a:pt x="6994017" y="4252341"/>
                    <a:pt x="6994017" y="4168140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363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814245" y="3007667"/>
            <a:ext cx="850552" cy="850552"/>
            <a:chOff x="0" y="0"/>
            <a:chExt cx="1134070" cy="113407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0" name="Freeform 20" descr="preencoded.png"/>
          <p:cNvSpPr/>
          <p:nvPr/>
        </p:nvSpPr>
        <p:spPr>
          <a:xfrm>
            <a:off x="7048202" y="3241476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8" y="0"/>
                </a:lnTo>
                <a:lnTo>
                  <a:pt x="382638" y="382638"/>
                </a:lnTo>
                <a:lnTo>
                  <a:pt x="0" y="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1" name="TextBox 21"/>
          <p:cNvSpPr txBox="1"/>
          <p:nvPr/>
        </p:nvSpPr>
        <p:spPr>
          <a:xfrm>
            <a:off x="6814245" y="4122688"/>
            <a:ext cx="385777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Perimeter &amp; App Layer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814245" y="4669036"/>
            <a:ext cx="465936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ASTRA-V Python/Flask Application (Port 5000).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2045404" y="2709862"/>
            <a:ext cx="5254973" cy="3249960"/>
            <a:chOff x="0" y="0"/>
            <a:chExt cx="7006630" cy="4333280"/>
          </a:xfrm>
        </p:grpSpPr>
        <p:sp>
          <p:nvSpPr>
            <p:cNvPr id="24" name="Freeform 24"/>
            <p:cNvSpPr/>
            <p:nvPr/>
          </p:nvSpPr>
          <p:spPr>
            <a:xfrm>
              <a:off x="6350" y="6350"/>
              <a:ext cx="6993890" cy="4320540"/>
            </a:xfrm>
            <a:custGeom>
              <a:avLst/>
              <a:gdLst/>
              <a:ahLst/>
              <a:cxnLst/>
              <a:rect l="l" t="t" r="r" b="b"/>
              <a:pathLst>
                <a:path w="6993890" h="4320540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161790"/>
                  </a:lnTo>
                  <a:cubicBezTo>
                    <a:pt x="6993890" y="4249420"/>
                    <a:pt x="6922770" y="4320540"/>
                    <a:pt x="6834886" y="4320540"/>
                  </a:cubicBezTo>
                  <a:lnTo>
                    <a:pt x="159004" y="4320540"/>
                  </a:lnTo>
                  <a:cubicBezTo>
                    <a:pt x="71120" y="4320540"/>
                    <a:pt x="0" y="4249547"/>
                    <a:pt x="0" y="4161790"/>
                  </a:cubicBez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0" y="0"/>
              <a:ext cx="7006717" cy="4333240"/>
            </a:xfrm>
            <a:custGeom>
              <a:avLst/>
              <a:gdLst/>
              <a:ahLst/>
              <a:cxnLst/>
              <a:rect l="l" t="t" r="r" b="b"/>
              <a:pathLst>
                <a:path w="7006717" h="4333240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4168140"/>
                  </a:lnTo>
                  <a:lnTo>
                    <a:pt x="7000367" y="4168140"/>
                  </a:lnTo>
                  <a:lnTo>
                    <a:pt x="7006717" y="4168140"/>
                  </a:lnTo>
                  <a:cubicBezTo>
                    <a:pt x="7006717" y="4259326"/>
                    <a:pt x="6932676" y="4333240"/>
                    <a:pt x="6841363" y="4333240"/>
                  </a:cubicBezTo>
                  <a:lnTo>
                    <a:pt x="6841363" y="4326890"/>
                  </a:lnTo>
                  <a:lnTo>
                    <a:pt x="6841363" y="4333240"/>
                  </a:lnTo>
                  <a:lnTo>
                    <a:pt x="165354" y="4333240"/>
                  </a:lnTo>
                  <a:lnTo>
                    <a:pt x="165354" y="4326890"/>
                  </a:lnTo>
                  <a:lnTo>
                    <a:pt x="165354" y="4333240"/>
                  </a:lnTo>
                  <a:cubicBezTo>
                    <a:pt x="74041" y="4333240"/>
                    <a:pt x="0" y="4259326"/>
                    <a:pt x="0" y="4168140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168140"/>
                  </a:lnTo>
                  <a:lnTo>
                    <a:pt x="6350" y="4168140"/>
                  </a:lnTo>
                  <a:lnTo>
                    <a:pt x="12700" y="4168140"/>
                  </a:lnTo>
                  <a:cubicBezTo>
                    <a:pt x="12700" y="4252341"/>
                    <a:pt x="81026" y="4320540"/>
                    <a:pt x="165354" y="4320540"/>
                  </a:cubicBezTo>
                  <a:lnTo>
                    <a:pt x="6841363" y="4320540"/>
                  </a:lnTo>
                  <a:cubicBezTo>
                    <a:pt x="6925691" y="4320540"/>
                    <a:pt x="6994017" y="4252341"/>
                    <a:pt x="6994017" y="4168140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363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343210" y="3007667"/>
            <a:ext cx="850553" cy="850552"/>
            <a:chOff x="0" y="0"/>
            <a:chExt cx="1134070" cy="113407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8" name="Freeform 28" descr="preencoded.png"/>
          <p:cNvSpPr/>
          <p:nvPr/>
        </p:nvSpPr>
        <p:spPr>
          <a:xfrm>
            <a:off x="12577167" y="3241476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8" y="0"/>
                </a:lnTo>
                <a:lnTo>
                  <a:pt x="382638" y="382638"/>
                </a:lnTo>
                <a:lnTo>
                  <a:pt x="0" y="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t="-7317" b="-731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9" name="TextBox 29"/>
          <p:cNvSpPr txBox="1"/>
          <p:nvPr/>
        </p:nvSpPr>
        <p:spPr>
          <a:xfrm>
            <a:off x="12343210" y="4122688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Database Layer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343210" y="4669036"/>
            <a:ext cx="465936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Legacy MySQL Docker Container (Port 3306).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987475" y="6233815"/>
            <a:ext cx="8019455" cy="2796331"/>
            <a:chOff x="0" y="0"/>
            <a:chExt cx="10692607" cy="3728442"/>
          </a:xfrm>
        </p:grpSpPr>
        <p:sp>
          <p:nvSpPr>
            <p:cNvPr id="32" name="Freeform 32"/>
            <p:cNvSpPr/>
            <p:nvPr/>
          </p:nvSpPr>
          <p:spPr>
            <a:xfrm>
              <a:off x="6350" y="6350"/>
              <a:ext cx="10679938" cy="3715766"/>
            </a:xfrm>
            <a:custGeom>
              <a:avLst/>
              <a:gdLst/>
              <a:ahLst/>
              <a:cxnLst/>
              <a:rect l="l" t="t" r="r" b="b"/>
              <a:pathLst>
                <a:path w="10679938" h="3715766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10520807" y="0"/>
                  </a:lnTo>
                  <a:cubicBezTo>
                    <a:pt x="10608690" y="0"/>
                    <a:pt x="10679938" y="71120"/>
                    <a:pt x="10679938" y="158750"/>
                  </a:cubicBezTo>
                  <a:lnTo>
                    <a:pt x="10679938" y="3557016"/>
                  </a:lnTo>
                  <a:cubicBezTo>
                    <a:pt x="10679938" y="3644646"/>
                    <a:pt x="10608690" y="3715766"/>
                    <a:pt x="10520807" y="3715766"/>
                  </a:cubicBezTo>
                  <a:lnTo>
                    <a:pt x="159131" y="3715766"/>
                  </a:lnTo>
                  <a:cubicBezTo>
                    <a:pt x="71247" y="3715766"/>
                    <a:pt x="0" y="3644646"/>
                    <a:pt x="0" y="3557016"/>
                  </a:cubicBez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0" y="0"/>
              <a:ext cx="10692638" cy="3728466"/>
            </a:xfrm>
            <a:custGeom>
              <a:avLst/>
              <a:gdLst/>
              <a:ahLst/>
              <a:cxnLst/>
              <a:rect l="l" t="t" r="r" b="b"/>
              <a:pathLst>
                <a:path w="10692638" h="3728466">
                  <a:moveTo>
                    <a:pt x="0" y="165100"/>
                  </a:moveTo>
                  <a:cubicBezTo>
                    <a:pt x="0" y="73914"/>
                    <a:pt x="74041" y="0"/>
                    <a:pt x="165481" y="0"/>
                  </a:cubicBezTo>
                  <a:lnTo>
                    <a:pt x="10527157" y="0"/>
                  </a:lnTo>
                  <a:lnTo>
                    <a:pt x="10527157" y="6350"/>
                  </a:lnTo>
                  <a:lnTo>
                    <a:pt x="10527157" y="0"/>
                  </a:lnTo>
                  <a:cubicBezTo>
                    <a:pt x="10618597" y="0"/>
                    <a:pt x="10692638" y="73914"/>
                    <a:pt x="10692638" y="165100"/>
                  </a:cubicBezTo>
                  <a:lnTo>
                    <a:pt x="10686288" y="165100"/>
                  </a:lnTo>
                  <a:lnTo>
                    <a:pt x="10692638" y="165100"/>
                  </a:lnTo>
                  <a:lnTo>
                    <a:pt x="10692638" y="3563366"/>
                  </a:lnTo>
                  <a:lnTo>
                    <a:pt x="10686288" y="3563366"/>
                  </a:lnTo>
                  <a:lnTo>
                    <a:pt x="10692638" y="3563366"/>
                  </a:lnTo>
                  <a:cubicBezTo>
                    <a:pt x="10692638" y="3654552"/>
                    <a:pt x="10618597" y="3728466"/>
                    <a:pt x="10527157" y="3728466"/>
                  </a:cubicBezTo>
                  <a:lnTo>
                    <a:pt x="10527157" y="3722116"/>
                  </a:lnTo>
                  <a:lnTo>
                    <a:pt x="10527157" y="3728466"/>
                  </a:lnTo>
                  <a:lnTo>
                    <a:pt x="165481" y="3728466"/>
                  </a:lnTo>
                  <a:lnTo>
                    <a:pt x="165481" y="3722116"/>
                  </a:lnTo>
                  <a:lnTo>
                    <a:pt x="165481" y="3728466"/>
                  </a:lnTo>
                  <a:cubicBezTo>
                    <a:pt x="74041" y="3728466"/>
                    <a:pt x="0" y="3654552"/>
                    <a:pt x="0" y="356336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563366"/>
                  </a:lnTo>
                  <a:lnTo>
                    <a:pt x="6350" y="3563366"/>
                  </a:lnTo>
                  <a:lnTo>
                    <a:pt x="12700" y="3563366"/>
                  </a:lnTo>
                  <a:cubicBezTo>
                    <a:pt x="12700" y="3647567"/>
                    <a:pt x="81026" y="3715766"/>
                    <a:pt x="165481" y="3715766"/>
                  </a:cubicBezTo>
                  <a:lnTo>
                    <a:pt x="10527157" y="3715766"/>
                  </a:lnTo>
                  <a:cubicBezTo>
                    <a:pt x="10611485" y="3715766"/>
                    <a:pt x="10679938" y="3647567"/>
                    <a:pt x="10679938" y="3563366"/>
                  </a:cubicBezTo>
                  <a:lnTo>
                    <a:pt x="10679938" y="165100"/>
                  </a:lnTo>
                  <a:cubicBezTo>
                    <a:pt x="10679938" y="80899"/>
                    <a:pt x="10611612" y="12700"/>
                    <a:pt x="10527157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285280" y="6531620"/>
            <a:ext cx="850552" cy="850552"/>
            <a:chOff x="0" y="0"/>
            <a:chExt cx="1134070" cy="113407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36" name="Freeform 36" descr="preencoded.png"/>
          <p:cNvSpPr/>
          <p:nvPr/>
        </p:nvSpPr>
        <p:spPr>
          <a:xfrm>
            <a:off x="1519238" y="6765429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7" y="0"/>
                </a:lnTo>
                <a:lnTo>
                  <a:pt x="382637" y="382637"/>
                </a:lnTo>
                <a:lnTo>
                  <a:pt x="0" y="38263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t="-10975" b="-10975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7" name="TextBox 37"/>
          <p:cNvSpPr txBox="1"/>
          <p:nvPr/>
        </p:nvSpPr>
        <p:spPr>
          <a:xfrm>
            <a:off x="1285280" y="7646640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File Server Layer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285280" y="8192989"/>
            <a:ext cx="7423845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vsftpd Docker Container (Port 2121).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9280922" y="6233815"/>
            <a:ext cx="8019455" cy="2796331"/>
            <a:chOff x="0" y="0"/>
            <a:chExt cx="10692607" cy="3728442"/>
          </a:xfrm>
        </p:grpSpPr>
        <p:sp>
          <p:nvSpPr>
            <p:cNvPr id="40" name="Freeform 40"/>
            <p:cNvSpPr/>
            <p:nvPr/>
          </p:nvSpPr>
          <p:spPr>
            <a:xfrm>
              <a:off x="6350" y="6350"/>
              <a:ext cx="10679938" cy="3715766"/>
            </a:xfrm>
            <a:custGeom>
              <a:avLst/>
              <a:gdLst/>
              <a:ahLst/>
              <a:cxnLst/>
              <a:rect l="l" t="t" r="r" b="b"/>
              <a:pathLst>
                <a:path w="10679938" h="3715766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10520807" y="0"/>
                  </a:lnTo>
                  <a:cubicBezTo>
                    <a:pt x="10608690" y="0"/>
                    <a:pt x="10679938" y="71120"/>
                    <a:pt x="10679938" y="158750"/>
                  </a:cubicBezTo>
                  <a:lnTo>
                    <a:pt x="10679938" y="3557016"/>
                  </a:lnTo>
                  <a:cubicBezTo>
                    <a:pt x="10679938" y="3644646"/>
                    <a:pt x="10608690" y="3715766"/>
                    <a:pt x="10520807" y="3715766"/>
                  </a:cubicBezTo>
                  <a:lnTo>
                    <a:pt x="159131" y="3715766"/>
                  </a:lnTo>
                  <a:cubicBezTo>
                    <a:pt x="71247" y="3715766"/>
                    <a:pt x="0" y="3644646"/>
                    <a:pt x="0" y="3557016"/>
                  </a:cubicBez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0" y="0"/>
              <a:ext cx="10692638" cy="3728466"/>
            </a:xfrm>
            <a:custGeom>
              <a:avLst/>
              <a:gdLst/>
              <a:ahLst/>
              <a:cxnLst/>
              <a:rect l="l" t="t" r="r" b="b"/>
              <a:pathLst>
                <a:path w="10692638" h="3728466">
                  <a:moveTo>
                    <a:pt x="0" y="165100"/>
                  </a:moveTo>
                  <a:cubicBezTo>
                    <a:pt x="0" y="73914"/>
                    <a:pt x="74041" y="0"/>
                    <a:pt x="165481" y="0"/>
                  </a:cubicBezTo>
                  <a:lnTo>
                    <a:pt x="10527157" y="0"/>
                  </a:lnTo>
                  <a:lnTo>
                    <a:pt x="10527157" y="6350"/>
                  </a:lnTo>
                  <a:lnTo>
                    <a:pt x="10527157" y="0"/>
                  </a:lnTo>
                  <a:cubicBezTo>
                    <a:pt x="10618597" y="0"/>
                    <a:pt x="10692638" y="73914"/>
                    <a:pt x="10692638" y="165100"/>
                  </a:cubicBezTo>
                  <a:lnTo>
                    <a:pt x="10686288" y="165100"/>
                  </a:lnTo>
                  <a:lnTo>
                    <a:pt x="10692638" y="165100"/>
                  </a:lnTo>
                  <a:lnTo>
                    <a:pt x="10692638" y="3563366"/>
                  </a:lnTo>
                  <a:lnTo>
                    <a:pt x="10686288" y="3563366"/>
                  </a:lnTo>
                  <a:lnTo>
                    <a:pt x="10692638" y="3563366"/>
                  </a:lnTo>
                  <a:cubicBezTo>
                    <a:pt x="10692638" y="3654552"/>
                    <a:pt x="10618597" y="3728466"/>
                    <a:pt x="10527157" y="3728466"/>
                  </a:cubicBezTo>
                  <a:lnTo>
                    <a:pt x="10527157" y="3722116"/>
                  </a:lnTo>
                  <a:lnTo>
                    <a:pt x="10527157" y="3728466"/>
                  </a:lnTo>
                  <a:lnTo>
                    <a:pt x="165481" y="3728466"/>
                  </a:lnTo>
                  <a:lnTo>
                    <a:pt x="165481" y="3722116"/>
                  </a:lnTo>
                  <a:lnTo>
                    <a:pt x="165481" y="3728466"/>
                  </a:lnTo>
                  <a:cubicBezTo>
                    <a:pt x="74041" y="3728466"/>
                    <a:pt x="0" y="3654552"/>
                    <a:pt x="0" y="356336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563366"/>
                  </a:lnTo>
                  <a:lnTo>
                    <a:pt x="6350" y="3563366"/>
                  </a:lnTo>
                  <a:lnTo>
                    <a:pt x="12700" y="3563366"/>
                  </a:lnTo>
                  <a:cubicBezTo>
                    <a:pt x="12700" y="3647567"/>
                    <a:pt x="81026" y="3715766"/>
                    <a:pt x="165481" y="3715766"/>
                  </a:cubicBezTo>
                  <a:lnTo>
                    <a:pt x="10527157" y="3715766"/>
                  </a:lnTo>
                  <a:cubicBezTo>
                    <a:pt x="10611485" y="3715766"/>
                    <a:pt x="10679938" y="3647567"/>
                    <a:pt x="10679938" y="3563366"/>
                  </a:cubicBezTo>
                  <a:lnTo>
                    <a:pt x="10679938" y="165100"/>
                  </a:lnTo>
                  <a:cubicBezTo>
                    <a:pt x="10679938" y="80899"/>
                    <a:pt x="10611612" y="12700"/>
                    <a:pt x="10527157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9578728" y="6531620"/>
            <a:ext cx="850553" cy="850552"/>
            <a:chOff x="0" y="0"/>
            <a:chExt cx="1134070" cy="113407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44" name="Freeform 44" descr="preencoded.png"/>
          <p:cNvSpPr/>
          <p:nvPr/>
        </p:nvSpPr>
        <p:spPr>
          <a:xfrm>
            <a:off x="9812685" y="6765429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7" y="0"/>
                </a:lnTo>
                <a:lnTo>
                  <a:pt x="382637" y="382637"/>
                </a:lnTo>
                <a:lnTo>
                  <a:pt x="0" y="38263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5" name="TextBox 45"/>
          <p:cNvSpPr txBox="1"/>
          <p:nvPr/>
        </p:nvSpPr>
        <p:spPr>
          <a:xfrm>
            <a:off x="9578728" y="7646640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Web Layer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9578728" y="8192989"/>
            <a:ext cx="7423845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Nginx Docker Container (Port 8080).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01265" y="462855"/>
            <a:ext cx="10404276" cy="546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74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Phase 1: Reconnaissance &amp; Intelligence Gathering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01265" y="1295697"/>
            <a:ext cx="17085469" cy="332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Multi-layer reconnaissance and attack surface mapping were performed to identify critical entry points and potential social engineering vectors.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01265" y="1992809"/>
            <a:ext cx="2535436" cy="268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87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Attack Surface Mapping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01265" y="2375744"/>
            <a:ext cx="8333185" cy="332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Nmap identified four critical entry points: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1265" y="2805410"/>
            <a:ext cx="8333185" cy="332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7941" lvl="1" indent="-98971" algn="l">
              <a:lnSpc>
                <a:spcPts val="2125"/>
              </a:lnSpc>
              <a:buFont typeface="Arial"/>
              <a:buChar char="•"/>
            </a:pPr>
            <a:r>
              <a:rPr lang="en-US" sz="1312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Port 5000: </a:t>
            </a:r>
            <a:r>
              <a:rPr lang="en-US" sz="1312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Werkzeug</a:t>
            </a:r>
            <a:r>
              <a:rPr lang="en-US" sz="1312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/Flask (ASTRA-V App)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01265" y="3140571"/>
            <a:ext cx="8333185" cy="332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7941" lvl="1" indent="-98971" algn="l">
              <a:lnSpc>
                <a:spcPts val="2125"/>
              </a:lnSpc>
              <a:buFont typeface="Arial"/>
              <a:buChar char="•"/>
            </a:pPr>
            <a:r>
              <a:rPr lang="en-US" sz="1312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Port 3306: MySQL 5.7 (Legacy Database)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1265" y="3475732"/>
            <a:ext cx="8333185" cy="332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7941" lvl="1" indent="-98971" algn="l">
              <a:lnSpc>
                <a:spcPts val="2125"/>
              </a:lnSpc>
              <a:buFont typeface="Arial"/>
              <a:buChar char="•"/>
            </a:pPr>
            <a:r>
              <a:rPr lang="en-US" sz="1312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Port 2121: </a:t>
            </a:r>
            <a:r>
              <a:rPr lang="en-US" sz="1312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vsftpd</a:t>
            </a:r>
            <a:r>
              <a:rPr lang="en-US" sz="1312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3.0.3 (File Server)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363075" y="1992809"/>
            <a:ext cx="2147739" cy="268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87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OSINT Gathering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63075" y="2375744"/>
            <a:ext cx="8333185" cy="607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Nikito</a:t>
            </a:r>
            <a:r>
              <a:rPr lang="en-US" sz="1312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and </a:t>
            </a:r>
            <a:r>
              <a:rPr lang="en-US" sz="1312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Whatweb</a:t>
            </a:r>
            <a:r>
              <a:rPr lang="en-US" sz="1312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were used to gather Open Source Intelligence, identifying potential email addresses for social engineering.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0668000" y="3719764"/>
            <a:ext cx="6282178" cy="6282178"/>
            <a:chOff x="0" y="0"/>
            <a:chExt cx="11110913" cy="11110913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1110976" cy="11110976"/>
            </a:xfrm>
            <a:custGeom>
              <a:avLst/>
              <a:gdLst/>
              <a:ahLst/>
              <a:cxnLst/>
              <a:rect l="l" t="t" r="r" b="b"/>
              <a:pathLst>
                <a:path w="11110976" h="11110976">
                  <a:moveTo>
                    <a:pt x="0" y="0"/>
                  </a:moveTo>
                  <a:lnTo>
                    <a:pt x="11110976" y="0"/>
                  </a:lnTo>
                  <a:lnTo>
                    <a:pt x="11110976" y="11110976"/>
                  </a:lnTo>
                  <a:lnTo>
                    <a:pt x="0" y="11110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7" name="Group 15">
            <a:extLst>
              <a:ext uri="{FF2B5EF4-FFF2-40B4-BE49-F238E27FC236}">
                <a16:creationId xmlns:a16="http://schemas.microsoft.com/office/drawing/2014/main" id="{E52386B4-7187-593C-6C39-A061064F252A}"/>
              </a:ext>
            </a:extLst>
          </p:cNvPr>
          <p:cNvGrpSpPr>
            <a:grpSpLocks noChangeAspect="1"/>
          </p:cNvGrpSpPr>
          <p:nvPr/>
        </p:nvGrpSpPr>
        <p:grpSpPr>
          <a:xfrm>
            <a:off x="783764" y="3982144"/>
            <a:ext cx="6019834" cy="6019834"/>
            <a:chOff x="-100474" y="-328270"/>
            <a:chExt cx="11110976" cy="11110976"/>
          </a:xfrm>
        </p:grpSpPr>
        <p:sp>
          <p:nvSpPr>
            <p:cNvPr id="18" name="Freeform 16" descr="preencoded.png">
              <a:extLst>
                <a:ext uri="{FF2B5EF4-FFF2-40B4-BE49-F238E27FC236}">
                  <a16:creationId xmlns:a16="http://schemas.microsoft.com/office/drawing/2014/main" id="{0B83887D-6B79-615E-CA39-9558662E9E75}"/>
                </a:ext>
              </a:extLst>
            </p:cNvPr>
            <p:cNvSpPr/>
            <p:nvPr/>
          </p:nvSpPr>
          <p:spPr>
            <a:xfrm>
              <a:off x="-100474" y="-328270"/>
              <a:ext cx="11110976" cy="11110976"/>
            </a:xfrm>
            <a:custGeom>
              <a:avLst/>
              <a:gdLst/>
              <a:ahLst/>
              <a:cxnLst/>
              <a:rect l="l" t="t" r="r" b="b"/>
              <a:pathLst>
                <a:path w="11110976" h="11110976">
                  <a:moveTo>
                    <a:pt x="0" y="0"/>
                  </a:moveTo>
                  <a:lnTo>
                    <a:pt x="11110976" y="0"/>
                  </a:lnTo>
                  <a:lnTo>
                    <a:pt x="11110976" y="11110976"/>
                  </a:lnTo>
                  <a:lnTo>
                    <a:pt x="0" y="111109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 dirty="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18288000" cy="3544044"/>
            <a:chOff x="0" y="0"/>
            <a:chExt cx="24384000" cy="472539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725416"/>
            </a:xfrm>
            <a:custGeom>
              <a:avLst/>
              <a:gdLst/>
              <a:ahLst/>
              <a:cxnLst/>
              <a:rect l="l" t="t" r="r" b="b"/>
              <a:pathLst>
                <a:path w="24384000" h="4725416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" r="-10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92238" y="4314974"/>
            <a:ext cx="11021616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Phase 2: Vulnerability Scanning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5569000"/>
            <a:ext cx="16303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Automated vulnerability assessments using Greenbone Security Assistant (OpenVAS) / ZAP identified critical flaws in the ASTRA-V application and legacy database.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973188" y="6861870"/>
            <a:ext cx="5283547" cy="2644528"/>
            <a:chOff x="0" y="0"/>
            <a:chExt cx="7044730" cy="3526037"/>
          </a:xfrm>
        </p:grpSpPr>
        <p:sp>
          <p:nvSpPr>
            <p:cNvPr id="11" name="Freeform 11"/>
            <p:cNvSpPr/>
            <p:nvPr/>
          </p:nvSpPr>
          <p:spPr>
            <a:xfrm>
              <a:off x="25400" y="25400"/>
              <a:ext cx="6993890" cy="3475228"/>
            </a:xfrm>
            <a:custGeom>
              <a:avLst/>
              <a:gdLst/>
              <a:ahLst/>
              <a:cxnLst/>
              <a:rect l="l" t="t" r="r" b="b"/>
              <a:pathLst>
                <a:path w="6993890" h="3475228">
                  <a:moveTo>
                    <a:pt x="0" y="243840"/>
                  </a:moveTo>
                  <a:cubicBezTo>
                    <a:pt x="0" y="109220"/>
                    <a:pt x="109982" y="0"/>
                    <a:pt x="245618" y="0"/>
                  </a:cubicBezTo>
                  <a:lnTo>
                    <a:pt x="6748272" y="0"/>
                  </a:lnTo>
                  <a:cubicBezTo>
                    <a:pt x="6883908" y="0"/>
                    <a:pt x="6993890" y="109220"/>
                    <a:pt x="6993890" y="243840"/>
                  </a:cubicBezTo>
                  <a:lnTo>
                    <a:pt x="6993890" y="3231388"/>
                  </a:lnTo>
                  <a:cubicBezTo>
                    <a:pt x="6993890" y="3366008"/>
                    <a:pt x="6883908" y="3475228"/>
                    <a:pt x="6748272" y="3475228"/>
                  </a:cubicBezTo>
                  <a:lnTo>
                    <a:pt x="245618" y="3475228"/>
                  </a:lnTo>
                  <a:cubicBezTo>
                    <a:pt x="109982" y="3475228"/>
                    <a:pt x="0" y="3366008"/>
                    <a:pt x="0" y="323138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0"/>
              <a:ext cx="7044690" cy="3526028"/>
            </a:xfrm>
            <a:custGeom>
              <a:avLst/>
              <a:gdLst/>
              <a:ahLst/>
              <a:cxnLst/>
              <a:rect l="l" t="t" r="r" b="b"/>
              <a:pathLst>
                <a:path w="7044690" h="3526028">
                  <a:moveTo>
                    <a:pt x="0" y="269240"/>
                  </a:moveTo>
                  <a:cubicBezTo>
                    <a:pt x="0" y="120396"/>
                    <a:pt x="121539" y="0"/>
                    <a:pt x="271018" y="0"/>
                  </a:cubicBezTo>
                  <a:lnTo>
                    <a:pt x="6773672" y="0"/>
                  </a:lnTo>
                  <a:lnTo>
                    <a:pt x="6773672" y="25400"/>
                  </a:lnTo>
                  <a:lnTo>
                    <a:pt x="6773672" y="0"/>
                  </a:lnTo>
                  <a:cubicBezTo>
                    <a:pt x="6923151" y="0"/>
                    <a:pt x="7044690" y="120396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3256788"/>
                  </a:lnTo>
                  <a:lnTo>
                    <a:pt x="7019290" y="3256788"/>
                  </a:lnTo>
                  <a:lnTo>
                    <a:pt x="7044690" y="3256788"/>
                  </a:lnTo>
                  <a:cubicBezTo>
                    <a:pt x="7044690" y="3405632"/>
                    <a:pt x="6923151" y="3526028"/>
                    <a:pt x="6773672" y="3526028"/>
                  </a:cubicBezTo>
                  <a:lnTo>
                    <a:pt x="6773672" y="3500628"/>
                  </a:lnTo>
                  <a:lnTo>
                    <a:pt x="6773672" y="3526028"/>
                  </a:lnTo>
                  <a:lnTo>
                    <a:pt x="271018" y="3526028"/>
                  </a:lnTo>
                  <a:lnTo>
                    <a:pt x="271018" y="3500628"/>
                  </a:lnTo>
                  <a:lnTo>
                    <a:pt x="271018" y="3526028"/>
                  </a:lnTo>
                  <a:cubicBezTo>
                    <a:pt x="121539" y="3526028"/>
                    <a:pt x="0" y="3405632"/>
                    <a:pt x="0" y="3256788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56788"/>
                  </a:lnTo>
                  <a:lnTo>
                    <a:pt x="25400" y="3256788"/>
                  </a:lnTo>
                  <a:lnTo>
                    <a:pt x="50800" y="3256788"/>
                  </a:lnTo>
                  <a:cubicBezTo>
                    <a:pt x="50800" y="3377311"/>
                    <a:pt x="149225" y="3475228"/>
                    <a:pt x="271018" y="3475228"/>
                  </a:cubicBezTo>
                  <a:lnTo>
                    <a:pt x="6773672" y="3475228"/>
                  </a:lnTo>
                  <a:cubicBezTo>
                    <a:pt x="6895465" y="3475228"/>
                    <a:pt x="6993890" y="3377184"/>
                    <a:pt x="6993890" y="3256788"/>
                  </a:cubicBezTo>
                  <a:lnTo>
                    <a:pt x="6993890" y="269240"/>
                  </a:lnTo>
                  <a:cubicBezTo>
                    <a:pt x="6993890" y="148717"/>
                    <a:pt x="6895465" y="50800"/>
                    <a:pt x="6773672" y="50800"/>
                  </a:cubicBezTo>
                  <a:lnTo>
                    <a:pt x="271018" y="50800"/>
                  </a:lnTo>
                  <a:lnTo>
                    <a:pt x="271018" y="25400"/>
                  </a:lnTo>
                  <a:lnTo>
                    <a:pt x="271018" y="50800"/>
                  </a:lnTo>
                  <a:cubicBezTo>
                    <a:pt x="149225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4138" y="6880920"/>
            <a:ext cx="152400" cy="2606428"/>
            <a:chOff x="0" y="0"/>
            <a:chExt cx="203200" cy="347523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3200" cy="3475228"/>
            </a:xfrm>
            <a:custGeom>
              <a:avLst/>
              <a:gdLst/>
              <a:ahLst/>
              <a:cxnLst/>
              <a:rect l="l" t="t" r="r" b="b"/>
              <a:pathLst>
                <a:path w="203200" h="3475228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373628"/>
                  </a:lnTo>
                  <a:cubicBezTo>
                    <a:pt x="203200" y="3429762"/>
                    <a:pt x="157734" y="3475228"/>
                    <a:pt x="101600" y="3475228"/>
                  </a:cubicBezTo>
                  <a:cubicBezTo>
                    <a:pt x="45466" y="3475228"/>
                    <a:pt x="0" y="3429762"/>
                    <a:pt x="0" y="3373628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428155" y="7183488"/>
            <a:ext cx="4487912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High Severity: SQL Injection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28155" y="8172747"/>
            <a:ext cx="448791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Found on Port 5000 (ASTRA-V App).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6502152" y="6861870"/>
            <a:ext cx="5283547" cy="2644528"/>
            <a:chOff x="0" y="0"/>
            <a:chExt cx="7044730" cy="3526037"/>
          </a:xfrm>
        </p:grpSpPr>
        <p:sp>
          <p:nvSpPr>
            <p:cNvPr id="18" name="Freeform 18"/>
            <p:cNvSpPr/>
            <p:nvPr/>
          </p:nvSpPr>
          <p:spPr>
            <a:xfrm>
              <a:off x="25400" y="25400"/>
              <a:ext cx="6993890" cy="3475228"/>
            </a:xfrm>
            <a:custGeom>
              <a:avLst/>
              <a:gdLst/>
              <a:ahLst/>
              <a:cxnLst/>
              <a:rect l="l" t="t" r="r" b="b"/>
              <a:pathLst>
                <a:path w="6993890" h="3475228">
                  <a:moveTo>
                    <a:pt x="0" y="243840"/>
                  </a:moveTo>
                  <a:cubicBezTo>
                    <a:pt x="0" y="109220"/>
                    <a:pt x="109982" y="0"/>
                    <a:pt x="245618" y="0"/>
                  </a:cubicBezTo>
                  <a:lnTo>
                    <a:pt x="6748272" y="0"/>
                  </a:lnTo>
                  <a:cubicBezTo>
                    <a:pt x="6883908" y="0"/>
                    <a:pt x="6993890" y="109220"/>
                    <a:pt x="6993890" y="243840"/>
                  </a:cubicBezTo>
                  <a:lnTo>
                    <a:pt x="6993890" y="3231388"/>
                  </a:lnTo>
                  <a:cubicBezTo>
                    <a:pt x="6993890" y="3366008"/>
                    <a:pt x="6883908" y="3475228"/>
                    <a:pt x="6748272" y="3475228"/>
                  </a:cubicBezTo>
                  <a:lnTo>
                    <a:pt x="245618" y="3475228"/>
                  </a:lnTo>
                  <a:cubicBezTo>
                    <a:pt x="109982" y="3475228"/>
                    <a:pt x="0" y="3366008"/>
                    <a:pt x="0" y="323138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0"/>
              <a:ext cx="7044690" cy="3526028"/>
            </a:xfrm>
            <a:custGeom>
              <a:avLst/>
              <a:gdLst/>
              <a:ahLst/>
              <a:cxnLst/>
              <a:rect l="l" t="t" r="r" b="b"/>
              <a:pathLst>
                <a:path w="7044690" h="3526028">
                  <a:moveTo>
                    <a:pt x="0" y="269240"/>
                  </a:moveTo>
                  <a:cubicBezTo>
                    <a:pt x="0" y="120396"/>
                    <a:pt x="121539" y="0"/>
                    <a:pt x="271018" y="0"/>
                  </a:cubicBezTo>
                  <a:lnTo>
                    <a:pt x="6773672" y="0"/>
                  </a:lnTo>
                  <a:lnTo>
                    <a:pt x="6773672" y="25400"/>
                  </a:lnTo>
                  <a:lnTo>
                    <a:pt x="6773672" y="0"/>
                  </a:lnTo>
                  <a:cubicBezTo>
                    <a:pt x="6923151" y="0"/>
                    <a:pt x="7044690" y="120396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3256788"/>
                  </a:lnTo>
                  <a:lnTo>
                    <a:pt x="7019290" y="3256788"/>
                  </a:lnTo>
                  <a:lnTo>
                    <a:pt x="7044690" y="3256788"/>
                  </a:lnTo>
                  <a:cubicBezTo>
                    <a:pt x="7044690" y="3405632"/>
                    <a:pt x="6923151" y="3526028"/>
                    <a:pt x="6773672" y="3526028"/>
                  </a:cubicBezTo>
                  <a:lnTo>
                    <a:pt x="6773672" y="3500628"/>
                  </a:lnTo>
                  <a:lnTo>
                    <a:pt x="6773672" y="3526028"/>
                  </a:lnTo>
                  <a:lnTo>
                    <a:pt x="271018" y="3526028"/>
                  </a:lnTo>
                  <a:lnTo>
                    <a:pt x="271018" y="3500628"/>
                  </a:lnTo>
                  <a:lnTo>
                    <a:pt x="271018" y="3526028"/>
                  </a:lnTo>
                  <a:cubicBezTo>
                    <a:pt x="121539" y="3526028"/>
                    <a:pt x="0" y="3405632"/>
                    <a:pt x="0" y="3256788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56788"/>
                  </a:lnTo>
                  <a:lnTo>
                    <a:pt x="25400" y="3256788"/>
                  </a:lnTo>
                  <a:lnTo>
                    <a:pt x="50800" y="3256788"/>
                  </a:lnTo>
                  <a:cubicBezTo>
                    <a:pt x="50800" y="3377311"/>
                    <a:pt x="149225" y="3475228"/>
                    <a:pt x="271018" y="3475228"/>
                  </a:cubicBezTo>
                  <a:lnTo>
                    <a:pt x="6773672" y="3475228"/>
                  </a:lnTo>
                  <a:cubicBezTo>
                    <a:pt x="6895465" y="3475228"/>
                    <a:pt x="6993890" y="3377184"/>
                    <a:pt x="6993890" y="3256788"/>
                  </a:cubicBezTo>
                  <a:lnTo>
                    <a:pt x="6993890" y="269240"/>
                  </a:lnTo>
                  <a:cubicBezTo>
                    <a:pt x="6993890" y="148717"/>
                    <a:pt x="6895465" y="50800"/>
                    <a:pt x="6773672" y="50800"/>
                  </a:cubicBezTo>
                  <a:lnTo>
                    <a:pt x="271018" y="50800"/>
                  </a:lnTo>
                  <a:lnTo>
                    <a:pt x="271018" y="25400"/>
                  </a:lnTo>
                  <a:lnTo>
                    <a:pt x="271018" y="50800"/>
                  </a:lnTo>
                  <a:cubicBezTo>
                    <a:pt x="149225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483102" y="6880920"/>
            <a:ext cx="152400" cy="2606428"/>
            <a:chOff x="0" y="0"/>
            <a:chExt cx="203200" cy="347523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03200" cy="3475228"/>
            </a:xfrm>
            <a:custGeom>
              <a:avLst/>
              <a:gdLst/>
              <a:ahLst/>
              <a:cxnLst/>
              <a:rect l="l" t="t" r="r" b="b"/>
              <a:pathLst>
                <a:path w="203200" h="3475228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373628"/>
                  </a:lnTo>
                  <a:cubicBezTo>
                    <a:pt x="203200" y="3429762"/>
                    <a:pt x="157734" y="3475228"/>
                    <a:pt x="101600" y="3475228"/>
                  </a:cubicBezTo>
                  <a:cubicBezTo>
                    <a:pt x="45466" y="3475228"/>
                    <a:pt x="0" y="3429762"/>
                    <a:pt x="0" y="3373628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957120" y="7183488"/>
            <a:ext cx="4487912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High Severity: Buffer Overflow Potential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957120" y="8172747"/>
            <a:ext cx="448791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Identified on Port 5000 (ASTRA-V App).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2031116" y="6861870"/>
            <a:ext cx="5283547" cy="2644528"/>
            <a:chOff x="0" y="0"/>
            <a:chExt cx="7044730" cy="3526037"/>
          </a:xfrm>
        </p:grpSpPr>
        <p:sp>
          <p:nvSpPr>
            <p:cNvPr id="25" name="Freeform 25"/>
            <p:cNvSpPr/>
            <p:nvPr/>
          </p:nvSpPr>
          <p:spPr>
            <a:xfrm>
              <a:off x="25400" y="25400"/>
              <a:ext cx="6993890" cy="3475228"/>
            </a:xfrm>
            <a:custGeom>
              <a:avLst/>
              <a:gdLst/>
              <a:ahLst/>
              <a:cxnLst/>
              <a:rect l="l" t="t" r="r" b="b"/>
              <a:pathLst>
                <a:path w="6993890" h="3475228">
                  <a:moveTo>
                    <a:pt x="0" y="243840"/>
                  </a:moveTo>
                  <a:cubicBezTo>
                    <a:pt x="0" y="109220"/>
                    <a:pt x="109982" y="0"/>
                    <a:pt x="245618" y="0"/>
                  </a:cubicBezTo>
                  <a:lnTo>
                    <a:pt x="6748272" y="0"/>
                  </a:lnTo>
                  <a:cubicBezTo>
                    <a:pt x="6883908" y="0"/>
                    <a:pt x="6993890" y="109220"/>
                    <a:pt x="6993890" y="243840"/>
                  </a:cubicBezTo>
                  <a:lnTo>
                    <a:pt x="6993890" y="3231388"/>
                  </a:lnTo>
                  <a:cubicBezTo>
                    <a:pt x="6993890" y="3366008"/>
                    <a:pt x="6883908" y="3475228"/>
                    <a:pt x="6748272" y="3475228"/>
                  </a:cubicBezTo>
                  <a:lnTo>
                    <a:pt x="245618" y="3475228"/>
                  </a:lnTo>
                  <a:cubicBezTo>
                    <a:pt x="109982" y="3475228"/>
                    <a:pt x="0" y="3366008"/>
                    <a:pt x="0" y="323138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0" y="0"/>
              <a:ext cx="7044690" cy="3526028"/>
            </a:xfrm>
            <a:custGeom>
              <a:avLst/>
              <a:gdLst/>
              <a:ahLst/>
              <a:cxnLst/>
              <a:rect l="l" t="t" r="r" b="b"/>
              <a:pathLst>
                <a:path w="7044690" h="3526028">
                  <a:moveTo>
                    <a:pt x="0" y="269240"/>
                  </a:moveTo>
                  <a:cubicBezTo>
                    <a:pt x="0" y="120396"/>
                    <a:pt x="121539" y="0"/>
                    <a:pt x="271018" y="0"/>
                  </a:cubicBezTo>
                  <a:lnTo>
                    <a:pt x="6773672" y="0"/>
                  </a:lnTo>
                  <a:lnTo>
                    <a:pt x="6773672" y="25400"/>
                  </a:lnTo>
                  <a:lnTo>
                    <a:pt x="6773672" y="0"/>
                  </a:lnTo>
                  <a:cubicBezTo>
                    <a:pt x="6923151" y="0"/>
                    <a:pt x="7044690" y="120396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3256788"/>
                  </a:lnTo>
                  <a:lnTo>
                    <a:pt x="7019290" y="3256788"/>
                  </a:lnTo>
                  <a:lnTo>
                    <a:pt x="7044690" y="3256788"/>
                  </a:lnTo>
                  <a:cubicBezTo>
                    <a:pt x="7044690" y="3405632"/>
                    <a:pt x="6923151" y="3526028"/>
                    <a:pt x="6773672" y="3526028"/>
                  </a:cubicBezTo>
                  <a:lnTo>
                    <a:pt x="6773672" y="3500628"/>
                  </a:lnTo>
                  <a:lnTo>
                    <a:pt x="6773672" y="3526028"/>
                  </a:lnTo>
                  <a:lnTo>
                    <a:pt x="271018" y="3526028"/>
                  </a:lnTo>
                  <a:lnTo>
                    <a:pt x="271018" y="3500628"/>
                  </a:lnTo>
                  <a:lnTo>
                    <a:pt x="271018" y="3526028"/>
                  </a:lnTo>
                  <a:cubicBezTo>
                    <a:pt x="121539" y="3526028"/>
                    <a:pt x="0" y="3405632"/>
                    <a:pt x="0" y="3256788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56788"/>
                  </a:lnTo>
                  <a:lnTo>
                    <a:pt x="25400" y="3256788"/>
                  </a:lnTo>
                  <a:lnTo>
                    <a:pt x="50800" y="3256788"/>
                  </a:lnTo>
                  <a:cubicBezTo>
                    <a:pt x="50800" y="3377311"/>
                    <a:pt x="149225" y="3475228"/>
                    <a:pt x="271018" y="3475228"/>
                  </a:cubicBezTo>
                  <a:lnTo>
                    <a:pt x="6773672" y="3475228"/>
                  </a:lnTo>
                  <a:cubicBezTo>
                    <a:pt x="6895465" y="3475228"/>
                    <a:pt x="6993890" y="3377184"/>
                    <a:pt x="6993890" y="3256788"/>
                  </a:cubicBezTo>
                  <a:lnTo>
                    <a:pt x="6993890" y="269240"/>
                  </a:lnTo>
                  <a:cubicBezTo>
                    <a:pt x="6993890" y="148717"/>
                    <a:pt x="6895465" y="50800"/>
                    <a:pt x="6773672" y="50800"/>
                  </a:cubicBezTo>
                  <a:lnTo>
                    <a:pt x="271018" y="50800"/>
                  </a:lnTo>
                  <a:lnTo>
                    <a:pt x="271018" y="25400"/>
                  </a:lnTo>
                  <a:lnTo>
                    <a:pt x="271018" y="50800"/>
                  </a:lnTo>
                  <a:cubicBezTo>
                    <a:pt x="149225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012066" y="6880920"/>
            <a:ext cx="152400" cy="2606428"/>
            <a:chOff x="0" y="0"/>
            <a:chExt cx="203200" cy="347523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03200" cy="3475228"/>
            </a:xfrm>
            <a:custGeom>
              <a:avLst/>
              <a:gdLst/>
              <a:ahLst/>
              <a:cxnLst/>
              <a:rect l="l" t="t" r="r" b="b"/>
              <a:pathLst>
                <a:path w="203200" h="3475228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373628"/>
                  </a:lnTo>
                  <a:cubicBezTo>
                    <a:pt x="203200" y="3429762"/>
                    <a:pt x="157734" y="3475228"/>
                    <a:pt x="101600" y="3475228"/>
                  </a:cubicBezTo>
                  <a:cubicBezTo>
                    <a:pt x="45466" y="3475228"/>
                    <a:pt x="0" y="3429762"/>
                    <a:pt x="0" y="3373628"/>
                  </a:cubicBezTo>
                  <a:close/>
                </a:path>
              </a:pathLst>
            </a:custGeom>
            <a:solidFill>
              <a:srgbClr val="4950B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2486085" y="7183488"/>
            <a:ext cx="4487913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Medium Severity: Weak Authentication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486085" y="8172747"/>
            <a:ext cx="4487913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Detected on Port 3306 (Legacy Database).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96044" y="370731"/>
            <a:ext cx="7687419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Phase 3: Exploitation (Red Team Operations)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6044" y="1068586"/>
            <a:ext cx="17295911" cy="27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Web application penetration testing and binary analysis revealed critical vulnerabilities.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134475" y="1502420"/>
            <a:ext cx="19050" cy="20701695"/>
            <a:chOff x="0" y="0"/>
            <a:chExt cx="25400" cy="2760226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5400" cy="27602306"/>
            </a:xfrm>
            <a:custGeom>
              <a:avLst/>
              <a:gdLst/>
              <a:ahLst/>
              <a:cxnLst/>
              <a:rect l="l" t="t" r="r" b="b"/>
              <a:pathLst>
                <a:path w="25400" h="27602306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cubicBezTo>
                    <a:pt x="19685" y="0"/>
                    <a:pt x="25400" y="5715"/>
                    <a:pt x="25400" y="12700"/>
                  </a:cubicBezTo>
                  <a:lnTo>
                    <a:pt x="25400" y="27589606"/>
                  </a:lnTo>
                  <a:cubicBezTo>
                    <a:pt x="25400" y="27596592"/>
                    <a:pt x="19685" y="27602306"/>
                    <a:pt x="12700" y="27602306"/>
                  </a:cubicBezTo>
                  <a:cubicBezTo>
                    <a:pt x="5715" y="27602306"/>
                    <a:pt x="0" y="27596592"/>
                    <a:pt x="0" y="27589606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72231" y="1497658"/>
            <a:ext cx="8657481" cy="6721079"/>
            <a:chOff x="0" y="0"/>
            <a:chExt cx="11543308" cy="8961438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11530584" cy="8948801"/>
            </a:xfrm>
            <a:custGeom>
              <a:avLst/>
              <a:gdLst/>
              <a:ahLst/>
              <a:cxnLst/>
              <a:rect l="l" t="t" r="r" b="b"/>
              <a:pathLst>
                <a:path w="11530584" h="8948801">
                  <a:moveTo>
                    <a:pt x="0" y="79375"/>
                  </a:moveTo>
                  <a:cubicBezTo>
                    <a:pt x="0" y="35560"/>
                    <a:pt x="35560" y="0"/>
                    <a:pt x="79375" y="0"/>
                  </a:cubicBezTo>
                  <a:lnTo>
                    <a:pt x="11451209" y="0"/>
                  </a:lnTo>
                  <a:cubicBezTo>
                    <a:pt x="11495024" y="0"/>
                    <a:pt x="11530584" y="35560"/>
                    <a:pt x="11530584" y="79375"/>
                  </a:cubicBezTo>
                  <a:lnTo>
                    <a:pt x="11530584" y="8869426"/>
                  </a:lnTo>
                  <a:cubicBezTo>
                    <a:pt x="11530584" y="8913241"/>
                    <a:pt x="11495024" y="8948801"/>
                    <a:pt x="11451209" y="8948801"/>
                  </a:cubicBezTo>
                  <a:lnTo>
                    <a:pt x="79375" y="8948801"/>
                  </a:lnTo>
                  <a:cubicBezTo>
                    <a:pt x="35560" y="8948801"/>
                    <a:pt x="0" y="8913241"/>
                    <a:pt x="0" y="8869426"/>
                  </a:cubicBez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0"/>
              <a:ext cx="11543284" cy="8961501"/>
            </a:xfrm>
            <a:custGeom>
              <a:avLst/>
              <a:gdLst/>
              <a:ahLst/>
              <a:cxnLst/>
              <a:rect l="l" t="t" r="r" b="b"/>
              <a:pathLst>
                <a:path w="11543284" h="8961501">
                  <a:moveTo>
                    <a:pt x="0" y="85725"/>
                  </a:moveTo>
                  <a:cubicBezTo>
                    <a:pt x="0" y="38354"/>
                    <a:pt x="38354" y="0"/>
                    <a:pt x="85725" y="0"/>
                  </a:cubicBezTo>
                  <a:lnTo>
                    <a:pt x="11457559" y="0"/>
                  </a:lnTo>
                  <a:lnTo>
                    <a:pt x="11457559" y="6350"/>
                  </a:lnTo>
                  <a:lnTo>
                    <a:pt x="11457559" y="0"/>
                  </a:lnTo>
                  <a:cubicBezTo>
                    <a:pt x="11504930" y="0"/>
                    <a:pt x="11543284" y="38354"/>
                    <a:pt x="11543284" y="85725"/>
                  </a:cubicBezTo>
                  <a:lnTo>
                    <a:pt x="11536934" y="85725"/>
                  </a:lnTo>
                  <a:lnTo>
                    <a:pt x="11543284" y="85725"/>
                  </a:lnTo>
                  <a:lnTo>
                    <a:pt x="11543284" y="8875776"/>
                  </a:lnTo>
                  <a:lnTo>
                    <a:pt x="11536934" y="8875776"/>
                  </a:lnTo>
                  <a:lnTo>
                    <a:pt x="11543284" y="8875776"/>
                  </a:lnTo>
                  <a:cubicBezTo>
                    <a:pt x="11543284" y="8923147"/>
                    <a:pt x="11504930" y="8961501"/>
                    <a:pt x="11457559" y="8961501"/>
                  </a:cubicBezTo>
                  <a:lnTo>
                    <a:pt x="11457559" y="8955151"/>
                  </a:lnTo>
                  <a:lnTo>
                    <a:pt x="11457559" y="8961501"/>
                  </a:lnTo>
                  <a:lnTo>
                    <a:pt x="85725" y="8961501"/>
                  </a:lnTo>
                  <a:lnTo>
                    <a:pt x="85725" y="8955151"/>
                  </a:lnTo>
                  <a:lnTo>
                    <a:pt x="85725" y="8961501"/>
                  </a:lnTo>
                  <a:cubicBezTo>
                    <a:pt x="38354" y="8961501"/>
                    <a:pt x="0" y="8923147"/>
                    <a:pt x="0" y="8875776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8875776"/>
                  </a:lnTo>
                  <a:lnTo>
                    <a:pt x="6350" y="8875776"/>
                  </a:lnTo>
                  <a:lnTo>
                    <a:pt x="12700" y="8875776"/>
                  </a:lnTo>
                  <a:cubicBezTo>
                    <a:pt x="12700" y="8916162"/>
                    <a:pt x="45466" y="8948801"/>
                    <a:pt x="85725" y="8948801"/>
                  </a:cubicBezTo>
                  <a:lnTo>
                    <a:pt x="11457559" y="8948801"/>
                  </a:lnTo>
                  <a:cubicBezTo>
                    <a:pt x="11497945" y="8948801"/>
                    <a:pt x="11530584" y="8916162"/>
                    <a:pt x="11530584" y="8875776"/>
                  </a:cubicBezTo>
                  <a:lnTo>
                    <a:pt x="11530584" y="85725"/>
                  </a:lnTo>
                  <a:cubicBezTo>
                    <a:pt x="11530584" y="45339"/>
                    <a:pt x="11497818" y="12700"/>
                    <a:pt x="11457559" y="12700"/>
                  </a:cubicBezTo>
                  <a:lnTo>
                    <a:pt x="85725" y="12700"/>
                  </a:lnTo>
                  <a:lnTo>
                    <a:pt x="85725" y="6350"/>
                  </a:lnTo>
                  <a:lnTo>
                    <a:pt x="85725" y="12700"/>
                  </a:lnTo>
                  <a:cubicBezTo>
                    <a:pt x="45466" y="12700"/>
                    <a:pt x="12700" y="45339"/>
                    <a:pt x="12700" y="85725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211317" y="1653629"/>
            <a:ext cx="1771947" cy="221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687"/>
              </a:lnSpc>
            </a:pPr>
            <a:r>
              <a:rPr lang="en-US" sz="1375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SQL Injection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28204" y="1912441"/>
            <a:ext cx="8355062" cy="27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750"/>
              </a:lnSpc>
            </a:pPr>
            <a:r>
              <a:rPr lang="en-US" sz="1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Authentication bypass via 'admin' OR '1'='1' led to full account takeover. (OWASP Top 10 A03:2021 Injection)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628204" y="2346275"/>
            <a:ext cx="8355062" cy="5716489"/>
            <a:chOff x="0" y="0"/>
            <a:chExt cx="11140083" cy="7621985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1140059" cy="7622032"/>
            </a:xfrm>
            <a:custGeom>
              <a:avLst/>
              <a:gdLst/>
              <a:ahLst/>
              <a:cxnLst/>
              <a:rect l="l" t="t" r="r" b="b"/>
              <a:pathLst>
                <a:path w="11140059" h="7622032">
                  <a:moveTo>
                    <a:pt x="0" y="0"/>
                  </a:moveTo>
                  <a:lnTo>
                    <a:pt x="11140059" y="0"/>
                  </a:lnTo>
                  <a:lnTo>
                    <a:pt x="11140059" y="7622032"/>
                  </a:lnTo>
                  <a:lnTo>
                    <a:pt x="0" y="76220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" r="-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305925" y="1460896"/>
            <a:ext cx="8657481" cy="6721079"/>
            <a:chOff x="0" y="0"/>
            <a:chExt cx="11543308" cy="8961438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11530584" cy="8948801"/>
            </a:xfrm>
            <a:custGeom>
              <a:avLst/>
              <a:gdLst/>
              <a:ahLst/>
              <a:cxnLst/>
              <a:rect l="l" t="t" r="r" b="b"/>
              <a:pathLst>
                <a:path w="11530584" h="8948801">
                  <a:moveTo>
                    <a:pt x="0" y="0"/>
                  </a:moveTo>
                  <a:lnTo>
                    <a:pt x="11530584" y="0"/>
                  </a:lnTo>
                  <a:lnTo>
                    <a:pt x="11530584" y="8948801"/>
                  </a:lnTo>
                  <a:lnTo>
                    <a:pt x="0" y="8948801"/>
                  </a:ln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0"/>
              <a:ext cx="11543284" cy="8961501"/>
            </a:xfrm>
            <a:custGeom>
              <a:avLst/>
              <a:gdLst/>
              <a:ahLst/>
              <a:cxnLst/>
              <a:rect l="l" t="t" r="r" b="b"/>
              <a:pathLst>
                <a:path w="11543284" h="8961501">
                  <a:moveTo>
                    <a:pt x="6350" y="0"/>
                  </a:moveTo>
                  <a:lnTo>
                    <a:pt x="11536934" y="0"/>
                  </a:lnTo>
                  <a:cubicBezTo>
                    <a:pt x="11540490" y="0"/>
                    <a:pt x="11543284" y="2794"/>
                    <a:pt x="11543284" y="6350"/>
                  </a:cubicBezTo>
                  <a:lnTo>
                    <a:pt x="11543284" y="8955151"/>
                  </a:lnTo>
                  <a:cubicBezTo>
                    <a:pt x="11543284" y="8958707"/>
                    <a:pt x="11540490" y="8961501"/>
                    <a:pt x="11536934" y="8961501"/>
                  </a:cubicBezTo>
                  <a:lnTo>
                    <a:pt x="6350" y="8961501"/>
                  </a:lnTo>
                  <a:cubicBezTo>
                    <a:pt x="2794" y="8961501"/>
                    <a:pt x="0" y="8958707"/>
                    <a:pt x="0" y="8955151"/>
                  </a:cubicBezTo>
                  <a:lnTo>
                    <a:pt x="0" y="6350"/>
                  </a:lnTo>
                  <a:cubicBezTo>
                    <a:pt x="0" y="2794"/>
                    <a:pt x="2794" y="0"/>
                    <a:pt x="6350" y="0"/>
                  </a:cubicBezTo>
                  <a:moveTo>
                    <a:pt x="6350" y="12700"/>
                  </a:moveTo>
                  <a:lnTo>
                    <a:pt x="6350" y="6350"/>
                  </a:lnTo>
                  <a:lnTo>
                    <a:pt x="12700" y="6350"/>
                  </a:lnTo>
                  <a:lnTo>
                    <a:pt x="12700" y="8955151"/>
                  </a:lnTo>
                  <a:lnTo>
                    <a:pt x="6350" y="8955151"/>
                  </a:lnTo>
                  <a:lnTo>
                    <a:pt x="6350" y="8948801"/>
                  </a:lnTo>
                  <a:lnTo>
                    <a:pt x="11536934" y="8948801"/>
                  </a:lnTo>
                  <a:lnTo>
                    <a:pt x="11536934" y="8955151"/>
                  </a:lnTo>
                  <a:lnTo>
                    <a:pt x="11530584" y="8955151"/>
                  </a:lnTo>
                  <a:lnTo>
                    <a:pt x="11530584" y="6350"/>
                  </a:lnTo>
                  <a:lnTo>
                    <a:pt x="11536934" y="6350"/>
                  </a:lnTo>
                  <a:lnTo>
                    <a:pt x="11536934" y="12700"/>
                  </a:lnTo>
                  <a:lnTo>
                    <a:pt x="6350" y="12700"/>
                  </a:ln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9389267" y="1653629"/>
            <a:ext cx="2286892" cy="221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7"/>
              </a:lnSpc>
            </a:pPr>
            <a:r>
              <a:rPr lang="en-US" sz="1375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Cross-Site Scripting (XSS)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89267" y="1912441"/>
            <a:ext cx="8355063" cy="27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Persistent JavaScript payload ("alert("XSS")") injected into the "Alerts" dashboard, enabling session hijacking.</a:t>
            </a:r>
          </a:p>
        </p:txBody>
      </p: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9389267" y="2346275"/>
            <a:ext cx="8355063" cy="5716489"/>
            <a:chOff x="0" y="0"/>
            <a:chExt cx="11140083" cy="7621985"/>
          </a:xfrm>
        </p:grpSpPr>
        <p:sp>
          <p:nvSpPr>
            <p:cNvPr id="23" name="Freeform 23" descr="preencoded.png"/>
            <p:cNvSpPr/>
            <p:nvPr/>
          </p:nvSpPr>
          <p:spPr>
            <a:xfrm>
              <a:off x="0" y="0"/>
              <a:ext cx="11140059" cy="7622032"/>
            </a:xfrm>
            <a:custGeom>
              <a:avLst/>
              <a:gdLst/>
              <a:ahLst/>
              <a:cxnLst/>
              <a:rect l="l" t="t" r="r" b="b"/>
              <a:pathLst>
                <a:path w="11140059" h="7622032">
                  <a:moveTo>
                    <a:pt x="0" y="0"/>
                  </a:moveTo>
                  <a:lnTo>
                    <a:pt x="11140059" y="0"/>
                  </a:lnTo>
                  <a:lnTo>
                    <a:pt x="11140059" y="7622032"/>
                  </a:lnTo>
                  <a:lnTo>
                    <a:pt x="0" y="76220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472231" y="15487799"/>
            <a:ext cx="8657481" cy="6721079"/>
            <a:chOff x="0" y="0"/>
            <a:chExt cx="11543308" cy="8961438"/>
          </a:xfrm>
        </p:grpSpPr>
        <p:sp>
          <p:nvSpPr>
            <p:cNvPr id="25" name="Freeform 25"/>
            <p:cNvSpPr/>
            <p:nvPr/>
          </p:nvSpPr>
          <p:spPr>
            <a:xfrm>
              <a:off x="6350" y="6350"/>
              <a:ext cx="11530584" cy="8948801"/>
            </a:xfrm>
            <a:custGeom>
              <a:avLst/>
              <a:gdLst/>
              <a:ahLst/>
              <a:cxnLst/>
              <a:rect l="l" t="t" r="r" b="b"/>
              <a:pathLst>
                <a:path w="11530584" h="8948801">
                  <a:moveTo>
                    <a:pt x="0" y="79375"/>
                  </a:moveTo>
                  <a:cubicBezTo>
                    <a:pt x="0" y="35560"/>
                    <a:pt x="35560" y="0"/>
                    <a:pt x="79375" y="0"/>
                  </a:cubicBezTo>
                  <a:lnTo>
                    <a:pt x="11451209" y="0"/>
                  </a:lnTo>
                  <a:cubicBezTo>
                    <a:pt x="11495024" y="0"/>
                    <a:pt x="11530584" y="35560"/>
                    <a:pt x="11530584" y="79375"/>
                  </a:cubicBezTo>
                  <a:lnTo>
                    <a:pt x="11530584" y="8869426"/>
                  </a:lnTo>
                  <a:cubicBezTo>
                    <a:pt x="11530584" y="8913241"/>
                    <a:pt x="11495024" y="8948801"/>
                    <a:pt x="11451209" y="8948801"/>
                  </a:cubicBezTo>
                  <a:lnTo>
                    <a:pt x="79375" y="8948801"/>
                  </a:lnTo>
                  <a:cubicBezTo>
                    <a:pt x="35560" y="8948801"/>
                    <a:pt x="0" y="8913241"/>
                    <a:pt x="0" y="8869426"/>
                  </a:cubicBezTo>
                  <a:close/>
                </a:path>
              </a:pathLst>
            </a:custGeom>
            <a:solidFill>
              <a:srgbClr val="DADBF1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0" y="0"/>
              <a:ext cx="11543284" cy="8961501"/>
            </a:xfrm>
            <a:custGeom>
              <a:avLst/>
              <a:gdLst/>
              <a:ahLst/>
              <a:cxnLst/>
              <a:rect l="l" t="t" r="r" b="b"/>
              <a:pathLst>
                <a:path w="11543284" h="8961501">
                  <a:moveTo>
                    <a:pt x="0" y="85725"/>
                  </a:moveTo>
                  <a:cubicBezTo>
                    <a:pt x="0" y="38354"/>
                    <a:pt x="38354" y="0"/>
                    <a:pt x="85725" y="0"/>
                  </a:cubicBezTo>
                  <a:lnTo>
                    <a:pt x="11457559" y="0"/>
                  </a:lnTo>
                  <a:lnTo>
                    <a:pt x="11457559" y="6350"/>
                  </a:lnTo>
                  <a:lnTo>
                    <a:pt x="11457559" y="0"/>
                  </a:lnTo>
                  <a:cubicBezTo>
                    <a:pt x="11504930" y="0"/>
                    <a:pt x="11543284" y="38354"/>
                    <a:pt x="11543284" y="85725"/>
                  </a:cubicBezTo>
                  <a:lnTo>
                    <a:pt x="11536934" y="85725"/>
                  </a:lnTo>
                  <a:lnTo>
                    <a:pt x="11543284" y="85725"/>
                  </a:lnTo>
                  <a:lnTo>
                    <a:pt x="11543284" y="8875776"/>
                  </a:lnTo>
                  <a:lnTo>
                    <a:pt x="11536934" y="8875776"/>
                  </a:lnTo>
                  <a:lnTo>
                    <a:pt x="11543284" y="8875776"/>
                  </a:lnTo>
                  <a:cubicBezTo>
                    <a:pt x="11543284" y="8923147"/>
                    <a:pt x="11504930" y="8961501"/>
                    <a:pt x="11457559" y="8961501"/>
                  </a:cubicBezTo>
                  <a:lnTo>
                    <a:pt x="11457559" y="8955151"/>
                  </a:lnTo>
                  <a:lnTo>
                    <a:pt x="11457559" y="8961501"/>
                  </a:lnTo>
                  <a:lnTo>
                    <a:pt x="85725" y="8961501"/>
                  </a:lnTo>
                  <a:lnTo>
                    <a:pt x="85725" y="8955151"/>
                  </a:lnTo>
                  <a:lnTo>
                    <a:pt x="85725" y="8961501"/>
                  </a:lnTo>
                  <a:cubicBezTo>
                    <a:pt x="38354" y="8961501"/>
                    <a:pt x="0" y="8923147"/>
                    <a:pt x="0" y="8875776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8875776"/>
                  </a:lnTo>
                  <a:lnTo>
                    <a:pt x="6350" y="8875776"/>
                  </a:lnTo>
                  <a:lnTo>
                    <a:pt x="12700" y="8875776"/>
                  </a:lnTo>
                  <a:cubicBezTo>
                    <a:pt x="12700" y="8916162"/>
                    <a:pt x="45466" y="8948801"/>
                    <a:pt x="85725" y="8948801"/>
                  </a:cubicBezTo>
                  <a:lnTo>
                    <a:pt x="11457559" y="8948801"/>
                  </a:lnTo>
                  <a:cubicBezTo>
                    <a:pt x="11497945" y="8948801"/>
                    <a:pt x="11530584" y="8916162"/>
                    <a:pt x="11530584" y="8875776"/>
                  </a:cubicBezTo>
                  <a:lnTo>
                    <a:pt x="11530584" y="85725"/>
                  </a:lnTo>
                  <a:cubicBezTo>
                    <a:pt x="11530584" y="45339"/>
                    <a:pt x="11497818" y="12700"/>
                    <a:pt x="11457559" y="12700"/>
                  </a:cubicBezTo>
                  <a:lnTo>
                    <a:pt x="85725" y="12700"/>
                  </a:lnTo>
                  <a:lnTo>
                    <a:pt x="85725" y="6350"/>
                  </a:lnTo>
                  <a:lnTo>
                    <a:pt x="85725" y="12700"/>
                  </a:lnTo>
                  <a:cubicBezTo>
                    <a:pt x="45466" y="12700"/>
                    <a:pt x="12700" y="45339"/>
                    <a:pt x="12700" y="85725"/>
                  </a:cubicBezTo>
                  <a:close/>
                </a:path>
              </a:pathLst>
            </a:custGeom>
            <a:solidFill>
              <a:srgbClr val="C0C1D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7211317" y="15643771"/>
            <a:ext cx="1771947" cy="221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687"/>
              </a:lnSpc>
            </a:pPr>
            <a:r>
              <a:rPr lang="en-US" sz="1375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Buffer Overflow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28204" y="15902582"/>
            <a:ext cx="8355062" cy="27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750"/>
              </a:lnSpc>
            </a:pPr>
            <a:r>
              <a:rPr lang="en-US" sz="1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Exploited vulnerable strcpy() in a C-based backend service, causing a Segmentation Fault and Denial of Service. (CWE-121)</a:t>
            </a:r>
          </a:p>
        </p:txBody>
      </p:sp>
      <p:grpSp>
        <p:nvGrpSpPr>
          <p:cNvPr id="29" name="Group 29"/>
          <p:cNvGrpSpPr>
            <a:grpSpLocks noChangeAspect="1"/>
          </p:cNvGrpSpPr>
          <p:nvPr/>
        </p:nvGrpSpPr>
        <p:grpSpPr>
          <a:xfrm>
            <a:off x="628204" y="16336416"/>
            <a:ext cx="8355062" cy="5716489"/>
            <a:chOff x="0" y="0"/>
            <a:chExt cx="11140083" cy="7621985"/>
          </a:xfrm>
        </p:grpSpPr>
        <p:sp>
          <p:nvSpPr>
            <p:cNvPr id="30" name="Freeform 30" descr="preencoded.png"/>
            <p:cNvSpPr/>
            <p:nvPr/>
          </p:nvSpPr>
          <p:spPr>
            <a:xfrm>
              <a:off x="0" y="0"/>
              <a:ext cx="11140059" cy="7622032"/>
            </a:xfrm>
            <a:custGeom>
              <a:avLst/>
              <a:gdLst/>
              <a:ahLst/>
              <a:cxnLst/>
              <a:rect l="l" t="t" r="r" b="b"/>
              <a:pathLst>
                <a:path w="11140059" h="7622032">
                  <a:moveTo>
                    <a:pt x="0" y="0"/>
                  </a:moveTo>
                  <a:lnTo>
                    <a:pt x="11140059" y="0"/>
                  </a:lnTo>
                  <a:lnTo>
                    <a:pt x="11140059" y="7622032"/>
                  </a:lnTo>
                  <a:lnTo>
                    <a:pt x="0" y="76220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" r="-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91145" y="445442"/>
            <a:ext cx="9984581" cy="546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Phase 4: Active Defense (Blue Team Operations)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1145" y="1272779"/>
            <a:ext cx="17105710" cy="327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 counter Red Team attacks, a Snort IDS and a custom Next-Generation Firewall (NGFW) module were deployed.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91145" y="1939826"/>
            <a:ext cx="3572321" cy="282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Intrusion Detection System (Snort)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1145" y="2334369"/>
            <a:ext cx="8346876" cy="616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Custom rules detected SQL Injection and Buffer Overflow attacks in real-time. Example rule: alert tcp any any -&gt; any 5000 (content:"OR"; msg:"SQL Injection Detected";)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591145" y="3141017"/>
            <a:ext cx="8346876" cy="8346876"/>
            <a:chOff x="0" y="0"/>
            <a:chExt cx="11129168" cy="11129168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11129137" cy="11129137"/>
            </a:xfrm>
            <a:custGeom>
              <a:avLst/>
              <a:gdLst/>
              <a:ahLst/>
              <a:cxnLst/>
              <a:rect l="l" t="t" r="r" b="b"/>
              <a:pathLst>
                <a:path w="11129137" h="11129137">
                  <a:moveTo>
                    <a:pt x="0" y="0"/>
                  </a:moveTo>
                  <a:lnTo>
                    <a:pt x="11129137" y="0"/>
                  </a:lnTo>
                  <a:lnTo>
                    <a:pt x="11129137" y="11129137"/>
                  </a:lnTo>
                  <a:lnTo>
                    <a:pt x="0" y="111291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359502" y="1939826"/>
            <a:ext cx="3388072" cy="282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Active Defense (NGFW Blocking)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359502" y="2334369"/>
            <a:ext cx="8346876" cy="597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custom NGFW module automatically banned attacker IP addresses upon detecting Buffer Overflow patterns, redirecting them to an "Access Denied" page.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9359502" y="3121967"/>
            <a:ext cx="8346876" cy="8346876"/>
            <a:chOff x="0" y="0"/>
            <a:chExt cx="11129168" cy="11129168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11129137" cy="11129137"/>
            </a:xfrm>
            <a:custGeom>
              <a:avLst/>
              <a:gdLst/>
              <a:ahLst/>
              <a:cxnLst/>
              <a:rect l="l" t="t" r="r" b="b"/>
              <a:pathLst>
                <a:path w="11129137" h="11129137">
                  <a:moveTo>
                    <a:pt x="0" y="0"/>
                  </a:moveTo>
                  <a:lnTo>
                    <a:pt x="11129137" y="0"/>
                  </a:lnTo>
                  <a:lnTo>
                    <a:pt x="11129137" y="11129137"/>
                  </a:lnTo>
                  <a:lnTo>
                    <a:pt x="0" y="111291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22698" y="470147"/>
            <a:ext cx="8451800" cy="57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Phase 5: Automation &amp; GRC Integration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2698" y="1353443"/>
            <a:ext cx="17042606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Python-driven dashboard visualizes security posture, and vulnerabilities are mapped to industry standards for GRC traceability.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2698" y="2054126"/>
            <a:ext cx="3950196" cy="287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Vulnerability Automation Dashboard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22698" y="2471737"/>
            <a:ext cx="8304311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Risk Heatmap categorizes nodes by vulnerability severity, enabling prioritized remediation.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622698" y="3004096"/>
            <a:ext cx="8304311" cy="8304311"/>
            <a:chOff x="0" y="0"/>
            <a:chExt cx="11072415" cy="11072415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11072368" cy="11072368"/>
            </a:xfrm>
            <a:custGeom>
              <a:avLst/>
              <a:gdLst/>
              <a:ahLst/>
              <a:cxnLst/>
              <a:rect l="l" t="t" r="r" b="b"/>
              <a:pathLst>
                <a:path w="11072368" h="11072368">
                  <a:moveTo>
                    <a:pt x="0" y="0"/>
                  </a:moveTo>
                  <a:lnTo>
                    <a:pt x="11072368" y="0"/>
                  </a:lnTo>
                  <a:lnTo>
                    <a:pt x="11072368" y="11072368"/>
                  </a:lnTo>
                  <a:lnTo>
                    <a:pt x="0" y="110723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370516" y="2054126"/>
            <a:ext cx="2567582" cy="287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GRC Traceability Matrix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365754" y="2536775"/>
            <a:ext cx="8313836" cy="2097286"/>
            <a:chOff x="0" y="0"/>
            <a:chExt cx="11085115" cy="27963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085068" cy="2796286"/>
            </a:xfrm>
            <a:custGeom>
              <a:avLst/>
              <a:gdLst/>
              <a:ahLst/>
              <a:cxnLst/>
              <a:rect l="l" t="t" r="r" b="b"/>
              <a:pathLst>
                <a:path w="11085068" h="2796286">
                  <a:moveTo>
                    <a:pt x="0" y="105918"/>
                  </a:moveTo>
                  <a:cubicBezTo>
                    <a:pt x="0" y="47371"/>
                    <a:pt x="47625" y="0"/>
                    <a:pt x="106299" y="0"/>
                  </a:cubicBezTo>
                  <a:lnTo>
                    <a:pt x="10978769" y="0"/>
                  </a:lnTo>
                  <a:lnTo>
                    <a:pt x="10978769" y="6350"/>
                  </a:lnTo>
                  <a:lnTo>
                    <a:pt x="10978769" y="0"/>
                  </a:lnTo>
                  <a:cubicBezTo>
                    <a:pt x="11037443" y="0"/>
                    <a:pt x="11085068" y="47371"/>
                    <a:pt x="11085068" y="105918"/>
                  </a:cubicBezTo>
                  <a:lnTo>
                    <a:pt x="11078718" y="105918"/>
                  </a:lnTo>
                  <a:lnTo>
                    <a:pt x="11085068" y="105918"/>
                  </a:lnTo>
                  <a:lnTo>
                    <a:pt x="11085068" y="2690368"/>
                  </a:lnTo>
                  <a:lnTo>
                    <a:pt x="11078718" y="2690368"/>
                  </a:lnTo>
                  <a:lnTo>
                    <a:pt x="11085068" y="2690368"/>
                  </a:lnTo>
                  <a:cubicBezTo>
                    <a:pt x="11085068" y="2748915"/>
                    <a:pt x="11037443" y="2796286"/>
                    <a:pt x="10978769" y="2796286"/>
                  </a:cubicBezTo>
                  <a:lnTo>
                    <a:pt x="10978769" y="2789936"/>
                  </a:lnTo>
                  <a:lnTo>
                    <a:pt x="10978769" y="2796286"/>
                  </a:lnTo>
                  <a:lnTo>
                    <a:pt x="106299" y="2796286"/>
                  </a:lnTo>
                  <a:lnTo>
                    <a:pt x="106299" y="2789936"/>
                  </a:lnTo>
                  <a:lnTo>
                    <a:pt x="106299" y="2796286"/>
                  </a:lnTo>
                  <a:cubicBezTo>
                    <a:pt x="47625" y="2796286"/>
                    <a:pt x="0" y="2748915"/>
                    <a:pt x="0" y="2690368"/>
                  </a:cubicBezTo>
                  <a:lnTo>
                    <a:pt x="0" y="105918"/>
                  </a:lnTo>
                  <a:lnTo>
                    <a:pt x="6350" y="105918"/>
                  </a:lnTo>
                  <a:lnTo>
                    <a:pt x="0" y="105918"/>
                  </a:lnTo>
                  <a:moveTo>
                    <a:pt x="12700" y="105918"/>
                  </a:moveTo>
                  <a:lnTo>
                    <a:pt x="12700" y="2690368"/>
                  </a:lnTo>
                  <a:lnTo>
                    <a:pt x="6350" y="2690368"/>
                  </a:lnTo>
                  <a:lnTo>
                    <a:pt x="12700" y="2690368"/>
                  </a:lnTo>
                  <a:cubicBezTo>
                    <a:pt x="12700" y="2741803"/>
                    <a:pt x="54610" y="2783586"/>
                    <a:pt x="106299" y="2783586"/>
                  </a:cubicBezTo>
                  <a:lnTo>
                    <a:pt x="10978769" y="2783586"/>
                  </a:lnTo>
                  <a:cubicBezTo>
                    <a:pt x="11030458" y="2783586"/>
                    <a:pt x="11072368" y="2741803"/>
                    <a:pt x="11072368" y="2690368"/>
                  </a:cubicBezTo>
                  <a:lnTo>
                    <a:pt x="11072368" y="105918"/>
                  </a:lnTo>
                  <a:cubicBezTo>
                    <a:pt x="11072368" y="54483"/>
                    <a:pt x="11030458" y="12700"/>
                    <a:pt x="10978769" y="12700"/>
                  </a:cubicBezTo>
                  <a:lnTo>
                    <a:pt x="106299" y="12700"/>
                  </a:lnTo>
                  <a:lnTo>
                    <a:pt x="106299" y="6350"/>
                  </a:lnTo>
                  <a:lnTo>
                    <a:pt x="106299" y="12700"/>
                  </a:lnTo>
                  <a:cubicBezTo>
                    <a:pt x="54610" y="12700"/>
                    <a:pt x="12700" y="54483"/>
                    <a:pt x="12700" y="105918"/>
                  </a:cubicBezTo>
                  <a:close/>
                </a:path>
              </a:pathLst>
            </a:custGeom>
            <a:solidFill>
              <a:srgbClr val="000000">
                <a:alpha val="392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380041" y="2551062"/>
            <a:ext cx="8284369" cy="517177"/>
            <a:chOff x="0" y="0"/>
            <a:chExt cx="11045825" cy="68957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1045825" cy="689610"/>
            </a:xfrm>
            <a:custGeom>
              <a:avLst/>
              <a:gdLst/>
              <a:ahLst/>
              <a:cxnLst/>
              <a:rect l="l" t="t" r="r" b="b"/>
              <a:pathLst>
                <a:path w="11045825" h="689610">
                  <a:moveTo>
                    <a:pt x="0" y="0"/>
                  </a:moveTo>
                  <a:lnTo>
                    <a:pt x="11045825" y="0"/>
                  </a:lnTo>
                  <a:lnTo>
                    <a:pt x="11045825" y="689610"/>
                  </a:lnTo>
                  <a:lnTo>
                    <a:pt x="0" y="689610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559081" y="2619673"/>
            <a:ext cx="2400598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SQL Injection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324904" y="2619673"/>
            <a:ext cx="2395835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SI-10 (Input Validation)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085962" y="2619673"/>
            <a:ext cx="2400598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Critical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80041" y="3068241"/>
            <a:ext cx="8284369" cy="517177"/>
            <a:chOff x="0" y="0"/>
            <a:chExt cx="11045825" cy="68957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045825" cy="689610"/>
            </a:xfrm>
            <a:custGeom>
              <a:avLst/>
              <a:gdLst/>
              <a:ahLst/>
              <a:cxnLst/>
              <a:rect l="l" t="t" r="r" b="b"/>
              <a:pathLst>
                <a:path w="11045825" h="689610">
                  <a:moveTo>
                    <a:pt x="0" y="0"/>
                  </a:moveTo>
                  <a:lnTo>
                    <a:pt x="11045825" y="0"/>
                  </a:lnTo>
                  <a:lnTo>
                    <a:pt x="11045825" y="689610"/>
                  </a:lnTo>
                  <a:lnTo>
                    <a:pt x="0" y="6896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9559081" y="3136850"/>
            <a:ext cx="2400598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Buffer Overflow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324904" y="3136850"/>
            <a:ext cx="2395835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SI-16 (Memory Protection)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085962" y="3136850"/>
            <a:ext cx="2400598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Critical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9380041" y="3585419"/>
            <a:ext cx="8284369" cy="517177"/>
            <a:chOff x="0" y="0"/>
            <a:chExt cx="11045825" cy="68957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045825" cy="689610"/>
            </a:xfrm>
            <a:custGeom>
              <a:avLst/>
              <a:gdLst/>
              <a:ahLst/>
              <a:cxnLst/>
              <a:rect l="l" t="t" r="r" b="b"/>
              <a:pathLst>
                <a:path w="11045825" h="689610">
                  <a:moveTo>
                    <a:pt x="0" y="0"/>
                  </a:moveTo>
                  <a:lnTo>
                    <a:pt x="11045825" y="0"/>
                  </a:lnTo>
                  <a:lnTo>
                    <a:pt x="11045825" y="689610"/>
                  </a:lnTo>
                  <a:lnTo>
                    <a:pt x="0" y="689610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559081" y="3654029"/>
            <a:ext cx="2400598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Weak DB Auth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324904" y="3654029"/>
            <a:ext cx="2395835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IA-2 (Identification)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085962" y="3654029"/>
            <a:ext cx="2400598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High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9380041" y="4102596"/>
            <a:ext cx="8284369" cy="517177"/>
            <a:chOff x="0" y="0"/>
            <a:chExt cx="11045825" cy="68957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045825" cy="689610"/>
            </a:xfrm>
            <a:custGeom>
              <a:avLst/>
              <a:gdLst/>
              <a:ahLst/>
              <a:cxnLst/>
              <a:rect l="l" t="t" r="r" b="b"/>
              <a:pathLst>
                <a:path w="11045825" h="689610">
                  <a:moveTo>
                    <a:pt x="0" y="0"/>
                  </a:moveTo>
                  <a:lnTo>
                    <a:pt x="11045825" y="0"/>
                  </a:lnTo>
                  <a:lnTo>
                    <a:pt x="11045825" y="689610"/>
                  </a:lnTo>
                  <a:lnTo>
                    <a:pt x="0" y="6896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9559081" y="4171206"/>
            <a:ext cx="2400598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Stored XSS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324904" y="4171206"/>
            <a:ext cx="2395835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SI-11 (Error Handling)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5085962" y="4171206"/>
            <a:ext cx="2400598" cy="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High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730</Words>
  <Application>Microsoft Office PowerPoint</Application>
  <PresentationFormat>Custom</PresentationFormat>
  <Paragraphs>115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Arial</vt:lpstr>
      <vt:lpstr>Inter Bold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Vulnerability-Assessment-ASTRA-Project.pptx</dc:title>
  <cp:lastModifiedBy>Ahmed Amjad</cp:lastModifiedBy>
  <cp:revision>2</cp:revision>
  <dcterms:created xsi:type="dcterms:W3CDTF">2006-08-16T00:00:00Z</dcterms:created>
  <dcterms:modified xsi:type="dcterms:W3CDTF">2025-12-11T12:50:13Z</dcterms:modified>
  <dc:identifier>DAG7NMPT6kg</dc:identifier>
</cp:coreProperties>
</file>

<file path=docProps/thumbnail.jpeg>
</file>